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35" autoAdjust="0"/>
    <p:restoredTop sz="94660"/>
  </p:normalViewPr>
  <p:slideViewPr>
    <p:cSldViewPr snapToGrid="0">
      <p:cViewPr varScale="1">
        <p:scale>
          <a:sx n="126" d="100"/>
          <a:sy n="126" d="100"/>
        </p:scale>
        <p:origin x="-1733" y="-8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13" Type="http://schemas.openxmlformats.org/officeDocument/2006/relationships/image" Target="../media/image13.wmf"/><Relationship Id="rId18" Type="http://schemas.openxmlformats.org/officeDocument/2006/relationships/image" Target="../media/image18.wmf"/><Relationship Id="rId3" Type="http://schemas.openxmlformats.org/officeDocument/2006/relationships/image" Target="../media/image3.wmf"/><Relationship Id="rId21" Type="http://schemas.openxmlformats.org/officeDocument/2006/relationships/image" Target="../media/image21.wmf"/><Relationship Id="rId7" Type="http://schemas.openxmlformats.org/officeDocument/2006/relationships/image" Target="../media/image7.wmf"/><Relationship Id="rId12" Type="http://schemas.openxmlformats.org/officeDocument/2006/relationships/image" Target="../media/image12.wmf"/><Relationship Id="rId17" Type="http://schemas.openxmlformats.org/officeDocument/2006/relationships/image" Target="../media/image17.wmf"/><Relationship Id="rId2" Type="http://schemas.openxmlformats.org/officeDocument/2006/relationships/image" Target="../media/image2.wmf"/><Relationship Id="rId16" Type="http://schemas.openxmlformats.org/officeDocument/2006/relationships/image" Target="../media/image16.wmf"/><Relationship Id="rId20" Type="http://schemas.openxmlformats.org/officeDocument/2006/relationships/image" Target="../media/image20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11" Type="http://schemas.openxmlformats.org/officeDocument/2006/relationships/image" Target="../media/image11.wmf"/><Relationship Id="rId5" Type="http://schemas.openxmlformats.org/officeDocument/2006/relationships/image" Target="../media/image5.wmf"/><Relationship Id="rId15" Type="http://schemas.openxmlformats.org/officeDocument/2006/relationships/image" Target="../media/image15.wmf"/><Relationship Id="rId10" Type="http://schemas.openxmlformats.org/officeDocument/2006/relationships/image" Target="../media/image10.wmf"/><Relationship Id="rId19" Type="http://schemas.openxmlformats.org/officeDocument/2006/relationships/image" Target="../media/image19.wmf"/><Relationship Id="rId4" Type="http://schemas.openxmlformats.org/officeDocument/2006/relationships/image" Target="../media/image4.wmf"/><Relationship Id="rId9" Type="http://schemas.openxmlformats.org/officeDocument/2006/relationships/image" Target="../media/image9.wmf"/><Relationship Id="rId14" Type="http://schemas.openxmlformats.org/officeDocument/2006/relationships/image" Target="../media/image1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oleObject" Target="../embeddings/oleObject10.bin"/><Relationship Id="rId18" Type="http://schemas.openxmlformats.org/officeDocument/2006/relationships/oleObject" Target="../embeddings/oleObject15.bin"/><Relationship Id="rId26" Type="http://schemas.openxmlformats.org/officeDocument/2006/relationships/oleObject" Target="../embeddings/oleObject23.bin"/><Relationship Id="rId3" Type="http://schemas.openxmlformats.org/officeDocument/2006/relationships/image" Target="../media/image22.png"/><Relationship Id="rId21" Type="http://schemas.openxmlformats.org/officeDocument/2006/relationships/oleObject" Target="../embeddings/oleObject18.bin"/><Relationship Id="rId7" Type="http://schemas.openxmlformats.org/officeDocument/2006/relationships/oleObject" Target="../embeddings/oleObject4.bin"/><Relationship Id="rId12" Type="http://schemas.openxmlformats.org/officeDocument/2006/relationships/oleObject" Target="../embeddings/oleObject9.bin"/><Relationship Id="rId17" Type="http://schemas.openxmlformats.org/officeDocument/2006/relationships/oleObject" Target="../embeddings/oleObject14.bin"/><Relationship Id="rId25" Type="http://schemas.openxmlformats.org/officeDocument/2006/relationships/oleObject" Target="../embeddings/oleObject22.bin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13.bin"/><Relationship Id="rId20" Type="http://schemas.openxmlformats.org/officeDocument/2006/relationships/oleObject" Target="../embeddings/oleObject17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11" Type="http://schemas.openxmlformats.org/officeDocument/2006/relationships/oleObject" Target="../embeddings/oleObject8.bin"/><Relationship Id="rId24" Type="http://schemas.openxmlformats.org/officeDocument/2006/relationships/oleObject" Target="../embeddings/oleObject21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12.bin"/><Relationship Id="rId23" Type="http://schemas.openxmlformats.org/officeDocument/2006/relationships/oleObject" Target="../embeddings/oleObject20.bin"/><Relationship Id="rId10" Type="http://schemas.openxmlformats.org/officeDocument/2006/relationships/oleObject" Target="../embeddings/oleObject7.bin"/><Relationship Id="rId19" Type="http://schemas.openxmlformats.org/officeDocument/2006/relationships/oleObject" Target="../embeddings/oleObject16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Relationship Id="rId14" Type="http://schemas.openxmlformats.org/officeDocument/2006/relationships/oleObject" Target="../embeddings/oleObject11.bin"/><Relationship Id="rId22" Type="http://schemas.openxmlformats.org/officeDocument/2006/relationships/oleObject" Target="../embeddings/oleObject1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" name="Picture 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4152" y="2434363"/>
            <a:ext cx="4036475" cy="4060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52400" y="152400"/>
          <a:ext cx="1447800" cy="634652"/>
        </p:xfrm>
        <a:graphic>
          <a:graphicData uri="http://schemas.openxmlformats.org/presentationml/2006/ole">
            <p:oleObj spid="_x0000_s1026" name="Equation" r:id="rId4" imgW="1854000" imgH="812520" progId="Equation.DSMT4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274638" y="990600"/>
          <a:ext cx="2212975" cy="574675"/>
        </p:xfrm>
        <a:graphic>
          <a:graphicData uri="http://schemas.openxmlformats.org/presentationml/2006/ole">
            <p:oleObj spid="_x0000_s1027" name="Equation" r:id="rId5" imgW="2831760" imgH="736560" progId="Equation.DSMT4">
              <p:embed/>
            </p:oleObj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158456" y="1715794"/>
          <a:ext cx="3721100" cy="434975"/>
        </p:xfrm>
        <a:graphic>
          <a:graphicData uri="http://schemas.openxmlformats.org/presentationml/2006/ole">
            <p:oleObj spid="_x0000_s1028" name="Equation" r:id="rId6" imgW="4762440" imgH="558720" progId="Equation.DSMT4">
              <p:embed/>
            </p:oleObj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158456" y="2357144"/>
          <a:ext cx="3611563" cy="434975"/>
        </p:xfrm>
        <a:graphic>
          <a:graphicData uri="http://schemas.openxmlformats.org/presentationml/2006/ole">
            <p:oleObj spid="_x0000_s1029" name="Equation" r:id="rId7" imgW="4622760" imgH="558720" progId="Equation.DSMT4">
              <p:embed/>
            </p:oleObj>
          </a:graphicData>
        </a:graphic>
      </p:graphicFrame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194789" y="4926244"/>
          <a:ext cx="2530475" cy="196850"/>
        </p:xfrm>
        <a:graphic>
          <a:graphicData uri="http://schemas.openxmlformats.org/presentationml/2006/ole">
            <p:oleObj spid="_x0000_s1030" name="Equation" r:id="rId8" imgW="3238200" imgH="253800" progId="Equation.DSMT4">
              <p:embed/>
            </p:oleObj>
          </a:graphicData>
        </a:graphic>
      </p:graphicFrame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194789" y="5154844"/>
          <a:ext cx="2600326" cy="196850"/>
        </p:xfrm>
        <a:graphic>
          <a:graphicData uri="http://schemas.openxmlformats.org/presentationml/2006/ole">
            <p:oleObj spid="_x0000_s1031" name="Equation" r:id="rId9" imgW="3327120" imgH="253800" progId="Equation.DSMT4">
              <p:embed/>
            </p:oleObj>
          </a:graphicData>
        </a:graphic>
      </p:graphicFrame>
      <p:graphicFrame>
        <p:nvGraphicFramePr>
          <p:cNvPr id="1035" name="Object 11"/>
          <p:cNvGraphicFramePr>
            <a:graphicFrameLocks noChangeAspect="1"/>
          </p:cNvGraphicFramePr>
          <p:nvPr/>
        </p:nvGraphicFramePr>
        <p:xfrm>
          <a:off x="118589" y="5535844"/>
          <a:ext cx="4446588" cy="1138238"/>
        </p:xfrm>
        <a:graphic>
          <a:graphicData uri="http://schemas.openxmlformats.org/presentationml/2006/ole">
            <p:oleObj spid="_x0000_s1035" name="Equation" r:id="rId10" imgW="5676840" imgH="1473120" progId="Equation.DSMT4">
              <p:embed/>
            </p:oleObj>
          </a:graphicData>
        </a:graphic>
      </p:graphicFrame>
      <p:graphicFrame>
        <p:nvGraphicFramePr>
          <p:cNvPr id="1036" name="Object 12"/>
          <p:cNvGraphicFramePr>
            <a:graphicFrameLocks noChangeAspect="1"/>
          </p:cNvGraphicFramePr>
          <p:nvPr/>
        </p:nvGraphicFramePr>
        <p:xfrm>
          <a:off x="129813" y="2972294"/>
          <a:ext cx="2638425" cy="196850"/>
        </p:xfrm>
        <a:graphic>
          <a:graphicData uri="http://schemas.openxmlformats.org/presentationml/2006/ole">
            <p:oleObj spid="_x0000_s1036" name="Equation" r:id="rId11" imgW="3377880" imgH="253800" progId="Equation.DSMT4">
              <p:embed/>
            </p:oleObj>
          </a:graphicData>
        </a:graphic>
      </p:graphicFrame>
      <p:graphicFrame>
        <p:nvGraphicFramePr>
          <p:cNvPr id="1037" name="Object 13"/>
          <p:cNvGraphicFramePr>
            <a:graphicFrameLocks noChangeAspect="1"/>
          </p:cNvGraphicFramePr>
          <p:nvPr/>
        </p:nvGraphicFramePr>
        <p:xfrm>
          <a:off x="142196" y="3200894"/>
          <a:ext cx="2570162" cy="196850"/>
        </p:xfrm>
        <a:graphic>
          <a:graphicData uri="http://schemas.openxmlformats.org/presentationml/2006/ole">
            <p:oleObj spid="_x0000_s1037" name="Equation" r:id="rId12" imgW="3288960" imgH="253800" progId="Equation.DSMT4">
              <p:embed/>
            </p:oleObj>
          </a:graphicData>
        </a:graphic>
      </p:graphicFrame>
      <p:graphicFrame>
        <p:nvGraphicFramePr>
          <p:cNvPr id="1038" name="Object 14"/>
          <p:cNvGraphicFramePr>
            <a:graphicFrameLocks noChangeAspect="1"/>
          </p:cNvGraphicFramePr>
          <p:nvPr/>
        </p:nvGraphicFramePr>
        <p:xfrm>
          <a:off x="168275" y="3581400"/>
          <a:ext cx="4478338" cy="1138238"/>
        </p:xfrm>
        <a:graphic>
          <a:graphicData uri="http://schemas.openxmlformats.org/presentationml/2006/ole">
            <p:oleObj spid="_x0000_s1038" name="Equation" r:id="rId13" imgW="5715000" imgH="1473120" progId="Equation.DSMT4">
              <p:embed/>
            </p:oleObj>
          </a:graphicData>
        </a:graphic>
      </p:graphicFrame>
      <p:sp>
        <p:nvSpPr>
          <p:cNvPr id="17" name="Rectangle 16"/>
          <p:cNvSpPr/>
          <p:nvPr/>
        </p:nvSpPr>
        <p:spPr>
          <a:xfrm>
            <a:off x="228600" y="980440"/>
            <a:ext cx="1244600" cy="218440"/>
          </a:xfrm>
          <a:prstGeom prst="rect">
            <a:avLst/>
          </a:prstGeom>
          <a:noFill/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143216" y="1925344"/>
            <a:ext cx="2204720" cy="218440"/>
          </a:xfrm>
          <a:prstGeom prst="rect">
            <a:avLst/>
          </a:prstGeom>
          <a:noFill/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133056" y="2585744"/>
            <a:ext cx="2219960" cy="218440"/>
          </a:xfrm>
          <a:prstGeom prst="rect">
            <a:avLst/>
          </a:prstGeom>
          <a:noFill/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126058" y="5941234"/>
            <a:ext cx="2538418" cy="75628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115057" y="4000405"/>
            <a:ext cx="2591910" cy="75628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039" name="Object 15"/>
          <p:cNvGraphicFramePr>
            <a:graphicFrameLocks noChangeAspect="1"/>
          </p:cNvGraphicFramePr>
          <p:nvPr/>
        </p:nvGraphicFramePr>
        <p:xfrm>
          <a:off x="4972050" y="194611"/>
          <a:ext cx="2849563" cy="1938337"/>
        </p:xfrm>
        <a:graphic>
          <a:graphicData uri="http://schemas.openxmlformats.org/presentationml/2006/ole">
            <p:oleObj spid="_x0000_s1039" name="Equation" r:id="rId14" imgW="3644640" imgH="2476440" progId="Equation.DSMT4">
              <p:embed/>
            </p:oleObj>
          </a:graphicData>
        </a:graphic>
      </p:graphicFrame>
      <p:cxnSp>
        <p:nvCxnSpPr>
          <p:cNvPr id="24" name="Straight Connector 23"/>
          <p:cNvCxnSpPr/>
          <p:nvPr/>
        </p:nvCxnSpPr>
        <p:spPr>
          <a:xfrm flipH="1">
            <a:off x="4814225" y="181669"/>
            <a:ext cx="18167" cy="65279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4947349" y="1218853"/>
            <a:ext cx="1332338" cy="97934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7325360" y="3597045"/>
            <a:ext cx="462179" cy="779375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7785735" y="3596640"/>
            <a:ext cx="1025205" cy="7270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8496300" y="4323719"/>
            <a:ext cx="320697" cy="7791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7321256" y="4372164"/>
            <a:ext cx="1180847" cy="7327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7325360" y="4312920"/>
            <a:ext cx="1778000" cy="63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0" name="Object 39"/>
          <p:cNvGraphicFramePr>
            <a:graphicFrameLocks noChangeAspect="1"/>
          </p:cNvGraphicFramePr>
          <p:nvPr/>
        </p:nvGraphicFramePr>
        <p:xfrm>
          <a:off x="8091456" y="3638565"/>
          <a:ext cx="190500" cy="228600"/>
        </p:xfrm>
        <a:graphic>
          <a:graphicData uri="http://schemas.openxmlformats.org/presentationml/2006/ole">
            <p:oleObj spid="_x0000_s1042" name="Equation" r:id="rId15" imgW="190440" imgH="228600" progId="Equation.DSMT4">
              <p:embed/>
            </p:oleObj>
          </a:graphicData>
        </a:graphic>
      </p:graphicFrame>
      <p:graphicFrame>
        <p:nvGraphicFramePr>
          <p:cNvPr id="1044" name="Object 20"/>
          <p:cNvGraphicFramePr>
            <a:graphicFrameLocks noChangeAspect="1"/>
          </p:cNvGraphicFramePr>
          <p:nvPr/>
        </p:nvGraphicFramePr>
        <p:xfrm>
          <a:off x="8657479" y="4095433"/>
          <a:ext cx="114300" cy="127000"/>
        </p:xfrm>
        <a:graphic>
          <a:graphicData uri="http://schemas.openxmlformats.org/presentationml/2006/ole">
            <p:oleObj spid="_x0000_s1044" name="Equation" r:id="rId16" imgW="114120" imgH="126720" progId="Equation.DSMT4">
              <p:embed/>
            </p:oleObj>
          </a:graphicData>
        </a:graphic>
      </p:graphicFrame>
      <p:graphicFrame>
        <p:nvGraphicFramePr>
          <p:cNvPr id="1045" name="Object 21"/>
          <p:cNvGraphicFramePr>
            <a:graphicFrameLocks noChangeAspect="1"/>
          </p:cNvGraphicFramePr>
          <p:nvPr/>
        </p:nvGraphicFramePr>
        <p:xfrm>
          <a:off x="8580051" y="4329483"/>
          <a:ext cx="114300" cy="127000"/>
        </p:xfrm>
        <a:graphic>
          <a:graphicData uri="http://schemas.openxmlformats.org/presentationml/2006/ole">
            <p:oleObj spid="_x0000_s1045" name="Equation" r:id="rId17" imgW="114120" imgH="126720" progId="Equation.DSMT4">
              <p:embed/>
            </p:oleObj>
          </a:graphicData>
        </a:graphic>
      </p:graphicFrame>
      <p:graphicFrame>
        <p:nvGraphicFramePr>
          <p:cNvPr id="1046" name="Object 22"/>
          <p:cNvGraphicFramePr>
            <a:graphicFrameLocks noChangeAspect="1"/>
          </p:cNvGraphicFramePr>
          <p:nvPr/>
        </p:nvGraphicFramePr>
        <p:xfrm>
          <a:off x="8601393" y="4761548"/>
          <a:ext cx="177800" cy="228600"/>
        </p:xfrm>
        <a:graphic>
          <a:graphicData uri="http://schemas.openxmlformats.org/presentationml/2006/ole">
            <p:oleObj spid="_x0000_s1046" name="Equation" r:id="rId18" imgW="177480" imgH="228600" progId="Equation.DSMT4">
              <p:embed/>
            </p:oleObj>
          </a:graphicData>
        </a:graphic>
      </p:graphicFrame>
      <p:graphicFrame>
        <p:nvGraphicFramePr>
          <p:cNvPr id="1047" name="Object 23"/>
          <p:cNvGraphicFramePr>
            <a:graphicFrameLocks noChangeAspect="1"/>
          </p:cNvGraphicFramePr>
          <p:nvPr/>
        </p:nvGraphicFramePr>
        <p:xfrm>
          <a:off x="7625398" y="3397568"/>
          <a:ext cx="368300" cy="203200"/>
        </p:xfrm>
        <a:graphic>
          <a:graphicData uri="http://schemas.openxmlformats.org/presentationml/2006/ole">
            <p:oleObj spid="_x0000_s1047" name="Equation" r:id="rId19" imgW="368280" imgH="203040" progId="Equation.DSMT4">
              <p:embed/>
            </p:oleObj>
          </a:graphicData>
        </a:graphic>
      </p:graphicFrame>
      <p:graphicFrame>
        <p:nvGraphicFramePr>
          <p:cNvPr id="1048" name="Object 24"/>
          <p:cNvGraphicFramePr>
            <a:graphicFrameLocks noChangeAspect="1"/>
          </p:cNvGraphicFramePr>
          <p:nvPr/>
        </p:nvGraphicFramePr>
        <p:xfrm>
          <a:off x="9206022" y="3507516"/>
          <a:ext cx="381000" cy="203200"/>
        </p:xfrm>
        <a:graphic>
          <a:graphicData uri="http://schemas.openxmlformats.org/presentationml/2006/ole">
            <p:oleObj spid="_x0000_s1048" name="Equation" r:id="rId20" imgW="380880" imgH="203040" progId="Equation.DSMT4">
              <p:embed/>
            </p:oleObj>
          </a:graphicData>
        </a:graphic>
      </p:graphicFrame>
      <p:graphicFrame>
        <p:nvGraphicFramePr>
          <p:cNvPr id="1049" name="Object 25"/>
          <p:cNvGraphicFramePr>
            <a:graphicFrameLocks noChangeAspect="1"/>
          </p:cNvGraphicFramePr>
          <p:nvPr/>
        </p:nvGraphicFramePr>
        <p:xfrm>
          <a:off x="8320152" y="5074216"/>
          <a:ext cx="368300" cy="203200"/>
        </p:xfrm>
        <a:graphic>
          <a:graphicData uri="http://schemas.openxmlformats.org/presentationml/2006/ole">
            <p:oleObj spid="_x0000_s1049" name="Equation" r:id="rId21" imgW="368280" imgH="203040" progId="Equation.DSMT4">
              <p:embed/>
            </p:oleObj>
          </a:graphicData>
        </a:graphic>
      </p:graphicFrame>
      <p:graphicFrame>
        <p:nvGraphicFramePr>
          <p:cNvPr id="1050" name="Object 26"/>
          <p:cNvGraphicFramePr>
            <a:graphicFrameLocks noChangeAspect="1"/>
          </p:cNvGraphicFramePr>
          <p:nvPr/>
        </p:nvGraphicFramePr>
        <p:xfrm>
          <a:off x="6397195" y="4701597"/>
          <a:ext cx="177800" cy="228600"/>
        </p:xfrm>
        <a:graphic>
          <a:graphicData uri="http://schemas.openxmlformats.org/presentationml/2006/ole">
            <p:oleObj spid="_x0000_s1050" name="Equation" r:id="rId22" imgW="177480" imgH="228600" progId="Equation.DSMT4">
              <p:embed/>
            </p:oleObj>
          </a:graphicData>
        </a:graphic>
      </p:graphicFrame>
      <p:cxnSp>
        <p:nvCxnSpPr>
          <p:cNvPr id="50" name="Straight Connector 49"/>
          <p:cNvCxnSpPr/>
          <p:nvPr/>
        </p:nvCxnSpPr>
        <p:spPr>
          <a:xfrm flipH="1">
            <a:off x="5892800" y="4376420"/>
            <a:ext cx="1440180" cy="11226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1871189" y="157446"/>
            <a:ext cx="2898550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 smtClean="0"/>
              <a:t>Goal is to find the centre </a:t>
            </a:r>
            <a:r>
              <a:rPr lang="en-GB" sz="1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sz="1000" i="1" dirty="0" err="1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GB" sz="1000" i="1" dirty="0" err="1" smtClean="0">
                <a:latin typeface="Times New Roman" pitchFamily="18" charset="0"/>
                <a:cs typeface="Times New Roman" pitchFamily="18" charset="0"/>
              </a:rPr>
              <a:t>,f</a:t>
            </a:r>
            <a:r>
              <a:rPr lang="en-GB" sz="10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GB" sz="1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900" b="1" dirty="0" smtClean="0"/>
              <a:t>coordinates and radius</a:t>
            </a:r>
          </a:p>
          <a:p>
            <a:r>
              <a:rPr lang="en-GB" sz="1000" i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GB" sz="900" b="1" i="1" dirty="0" smtClean="0"/>
              <a:t> </a:t>
            </a:r>
            <a:r>
              <a:rPr lang="en-GB" sz="900" b="1" dirty="0" smtClean="0"/>
              <a:t>of </a:t>
            </a:r>
            <a:r>
              <a:rPr lang="en-GB" sz="900" b="1" dirty="0" smtClean="0"/>
              <a:t>a circle which touches the inside of a large circle</a:t>
            </a:r>
          </a:p>
          <a:p>
            <a:r>
              <a:rPr lang="en-GB" sz="900" b="1" dirty="0" smtClean="0"/>
              <a:t>(origin </a:t>
            </a:r>
            <a:r>
              <a:rPr lang="en-GB" sz="900" dirty="0" smtClean="0">
                <a:latin typeface="Times New Roman" pitchFamily="18" charset="0"/>
                <a:cs typeface="Times New Roman" pitchFamily="18" charset="0"/>
              </a:rPr>
              <a:t>(0,0) </a:t>
            </a:r>
            <a:r>
              <a:rPr lang="en-GB" sz="900" b="1" dirty="0" smtClean="0"/>
              <a:t>)and </a:t>
            </a:r>
            <a:r>
              <a:rPr lang="en-GB" sz="900" b="1" dirty="0" smtClean="0"/>
              <a:t>also two other circles which also touch </a:t>
            </a:r>
            <a:endParaRPr lang="en-GB" sz="900" b="1" dirty="0" smtClean="0"/>
          </a:p>
          <a:p>
            <a:r>
              <a:rPr lang="en-GB" sz="900" b="1" dirty="0" smtClean="0"/>
              <a:t>the inside of </a:t>
            </a:r>
            <a:r>
              <a:rPr lang="en-GB" sz="900" b="1" dirty="0" smtClean="0"/>
              <a:t>the larger circle</a:t>
            </a:r>
            <a:endParaRPr lang="en-GB" sz="9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1526019" y="987068"/>
            <a:ext cx="30328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sz="8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GB" sz="8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GB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508040" y="1169746"/>
            <a:ext cx="30328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 smtClean="0">
                <a:latin typeface="Times New Roman" pitchFamily="18" charset="0"/>
                <a:cs typeface="Times New Roman" pitchFamily="18" charset="0"/>
              </a:rPr>
              <a:t>(2)</a:t>
            </a:r>
            <a:endParaRPr lang="en-GB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508039" y="1363526"/>
            <a:ext cx="30328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 smtClean="0">
                <a:latin typeface="Times New Roman" pitchFamily="18" charset="0"/>
                <a:cs typeface="Times New Roman" pitchFamily="18" charset="0"/>
              </a:rPr>
              <a:t>(3)</a:t>
            </a:r>
            <a:endParaRPr lang="en-GB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412158" y="1927709"/>
            <a:ext cx="75212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 smtClean="0">
                <a:latin typeface="Times New Roman" pitchFamily="18" charset="0"/>
                <a:cs typeface="Times New Roman" pitchFamily="18" charset="0"/>
              </a:rPr>
              <a:t>(4) = (2) – (1)</a:t>
            </a:r>
            <a:endParaRPr lang="en-GB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400047" y="2593828"/>
            <a:ext cx="75212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 smtClean="0">
                <a:latin typeface="Times New Roman" pitchFamily="18" charset="0"/>
                <a:cs typeface="Times New Roman" pitchFamily="18" charset="0"/>
              </a:rPr>
              <a:t>(5) = (3) – (1)</a:t>
            </a:r>
            <a:endParaRPr lang="en-GB" sz="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51" name="Object 27"/>
          <p:cNvGraphicFramePr>
            <a:graphicFrameLocks noChangeAspect="1"/>
          </p:cNvGraphicFramePr>
          <p:nvPr/>
        </p:nvGraphicFramePr>
        <p:xfrm>
          <a:off x="8764075" y="4440334"/>
          <a:ext cx="114300" cy="127000"/>
        </p:xfrm>
        <a:graphic>
          <a:graphicData uri="http://schemas.openxmlformats.org/presentationml/2006/ole">
            <p:oleObj spid="_x0000_s1051" name="Equation" r:id="rId23" imgW="114120" imgH="126720" progId="Equation.DSMT4">
              <p:embed/>
            </p:oleObj>
          </a:graphicData>
        </a:graphic>
      </p:graphicFrame>
      <p:sp>
        <p:nvSpPr>
          <p:cNvPr id="45" name="TextBox 44"/>
          <p:cNvSpPr txBox="1"/>
          <p:nvPr/>
        </p:nvSpPr>
        <p:spPr>
          <a:xfrm>
            <a:off x="3218583" y="2940009"/>
            <a:ext cx="5822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 smtClean="0">
                <a:latin typeface="Times New Roman" pitchFamily="18" charset="0"/>
                <a:cs typeface="Times New Roman" pitchFamily="18" charset="0"/>
              </a:rPr>
              <a:t>(6) = </a:t>
            </a:r>
            <a:r>
              <a:rPr lang="en-GB" sz="8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GB" sz="800" b="1" dirty="0" smtClean="0">
                <a:latin typeface="Times New Roman" pitchFamily="18" charset="0"/>
                <a:cs typeface="Times New Roman" pitchFamily="18" charset="0"/>
              </a:rPr>
              <a:t>(4)</a:t>
            </a:r>
            <a:endParaRPr lang="en-GB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219591" y="3152966"/>
            <a:ext cx="5822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 smtClean="0">
                <a:latin typeface="Times New Roman" pitchFamily="18" charset="0"/>
                <a:cs typeface="Times New Roman" pitchFamily="18" charset="0"/>
              </a:rPr>
              <a:t>(7) = </a:t>
            </a:r>
            <a:r>
              <a:rPr lang="en-GB" sz="8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800" b="1" dirty="0" smtClean="0">
                <a:latin typeface="Times New Roman" pitchFamily="18" charset="0"/>
                <a:cs typeface="Times New Roman" pitchFamily="18" charset="0"/>
              </a:rPr>
              <a:t>(5)</a:t>
            </a:r>
            <a:endParaRPr lang="en-GB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226630" y="3735312"/>
            <a:ext cx="75212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 smtClean="0">
                <a:latin typeface="Times New Roman" pitchFamily="18" charset="0"/>
                <a:cs typeface="Times New Roman" pitchFamily="18" charset="0"/>
              </a:rPr>
              <a:t>(8) =</a:t>
            </a:r>
            <a:r>
              <a:rPr lang="en-GB" sz="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800" b="1" dirty="0" smtClean="0">
                <a:latin typeface="Times New Roman" pitchFamily="18" charset="0"/>
                <a:cs typeface="Times New Roman" pitchFamily="18" charset="0"/>
              </a:rPr>
              <a:t>(6) – (7)</a:t>
            </a:r>
            <a:endParaRPr lang="en-GB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183241" y="4909098"/>
            <a:ext cx="57579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 smtClean="0">
                <a:latin typeface="Times New Roman" pitchFamily="18" charset="0"/>
                <a:cs typeface="Times New Roman" pitchFamily="18" charset="0"/>
              </a:rPr>
              <a:t>(9) = </a:t>
            </a:r>
            <a:r>
              <a:rPr lang="en-GB" sz="8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GB" sz="800" b="1" dirty="0" smtClean="0">
                <a:latin typeface="Times New Roman" pitchFamily="18" charset="0"/>
                <a:cs typeface="Times New Roman" pitchFamily="18" charset="0"/>
              </a:rPr>
              <a:t>(4)</a:t>
            </a:r>
            <a:endParaRPr lang="en-GB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178193" y="5122055"/>
            <a:ext cx="63350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 smtClean="0">
                <a:latin typeface="Times New Roman" pitchFamily="18" charset="0"/>
                <a:cs typeface="Times New Roman" pitchFamily="18" charset="0"/>
              </a:rPr>
              <a:t>(10) = </a:t>
            </a:r>
            <a:r>
              <a:rPr lang="en-GB" sz="8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GB" sz="800" b="1" dirty="0" smtClean="0">
                <a:latin typeface="Times New Roman" pitchFamily="18" charset="0"/>
                <a:cs typeface="Times New Roman" pitchFamily="18" charset="0"/>
              </a:rPr>
              <a:t>(5)</a:t>
            </a:r>
            <a:endParaRPr lang="en-GB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203426" y="5686228"/>
            <a:ext cx="85472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 smtClean="0">
                <a:latin typeface="Times New Roman" pitchFamily="18" charset="0"/>
                <a:cs typeface="Times New Roman" pitchFamily="18" charset="0"/>
              </a:rPr>
              <a:t>(11) =</a:t>
            </a:r>
            <a:r>
              <a:rPr lang="en-GB" sz="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800" b="1" dirty="0" smtClean="0">
                <a:latin typeface="Times New Roman" pitchFamily="18" charset="0"/>
                <a:cs typeface="Times New Roman" pitchFamily="18" charset="0"/>
              </a:rPr>
              <a:t>(9) – (10)</a:t>
            </a:r>
            <a:endParaRPr lang="en-GB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208030" y="194789"/>
            <a:ext cx="30328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sz="8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GB" sz="8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GB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988196" y="363338"/>
            <a:ext cx="201208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Substitute for </a:t>
            </a:r>
            <a:r>
              <a:rPr lang="en-GB" sz="900" i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GB" sz="9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GB" sz="9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GB" sz="900" dirty="0" smtClean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GB" sz="900" i="1" dirty="0" smtClean="0">
                <a:latin typeface="Times New Roman" pitchFamily="18" charset="0"/>
                <a:cs typeface="Times New Roman" pitchFamily="18" charset="0"/>
              </a:rPr>
              <a:t>Br</a:t>
            </a:r>
            <a:r>
              <a:rPr lang="en-GB" sz="9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GB" sz="900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GB" sz="900" dirty="0" smtClean="0">
                <a:latin typeface="Times New Roman" pitchFamily="18" charset="0"/>
                <a:cs typeface="Times New Roman" pitchFamily="18" charset="0"/>
              </a:rPr>
              <a:t>  = </a:t>
            </a:r>
            <a:r>
              <a:rPr lang="en-GB" sz="9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GB" sz="900" dirty="0" smtClean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GB" sz="900" i="1" dirty="0" smtClean="0">
                <a:latin typeface="Times New Roman" pitchFamily="18" charset="0"/>
                <a:cs typeface="Times New Roman" pitchFamily="18" charset="0"/>
              </a:rPr>
              <a:t>Dr</a:t>
            </a:r>
            <a:endParaRPr lang="en-GB" sz="9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53" name="Object 29"/>
          <p:cNvGraphicFramePr>
            <a:graphicFrameLocks noChangeAspect="1"/>
          </p:cNvGraphicFramePr>
          <p:nvPr/>
        </p:nvGraphicFramePr>
        <p:xfrm>
          <a:off x="6454387" y="1856975"/>
          <a:ext cx="576262" cy="338138"/>
        </p:xfrm>
        <a:graphic>
          <a:graphicData uri="http://schemas.openxmlformats.org/presentationml/2006/ole">
            <p:oleObj spid="_x0000_s1053" name="Equation" r:id="rId24" imgW="736560" imgH="431640" progId="Equation.DSMT4">
              <p:embed/>
            </p:oleObj>
          </a:graphicData>
        </a:graphic>
      </p:graphicFrame>
      <p:graphicFrame>
        <p:nvGraphicFramePr>
          <p:cNvPr id="1055" name="Object 31"/>
          <p:cNvGraphicFramePr>
            <a:graphicFrameLocks noChangeAspect="1"/>
          </p:cNvGraphicFramePr>
          <p:nvPr/>
        </p:nvGraphicFramePr>
        <p:xfrm>
          <a:off x="8911908" y="4191318"/>
          <a:ext cx="114300" cy="127000"/>
        </p:xfrm>
        <a:graphic>
          <a:graphicData uri="http://schemas.openxmlformats.org/presentationml/2006/ole">
            <p:oleObj spid="_x0000_s1055" name="Equation" r:id="rId25" imgW="114120" imgH="126720" progId="Equation.DSMT4">
              <p:embed/>
            </p:oleObj>
          </a:graphicData>
        </a:graphic>
      </p:graphicFrame>
      <p:cxnSp>
        <p:nvCxnSpPr>
          <p:cNvPr id="67" name="Straight Arrow Connector 66"/>
          <p:cNvCxnSpPr/>
          <p:nvPr/>
        </p:nvCxnSpPr>
        <p:spPr>
          <a:xfrm flipH="1">
            <a:off x="8818880" y="3644900"/>
            <a:ext cx="375920" cy="660400"/>
          </a:xfrm>
          <a:prstGeom prst="straightConnector1">
            <a:avLst/>
          </a:prstGeom>
          <a:ln w="63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9095555" y="90835"/>
            <a:ext cx="72327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AF. July 2023</a:t>
            </a:r>
            <a:endParaRPr lang="en-GB" sz="800" dirty="0"/>
          </a:p>
        </p:txBody>
      </p:sp>
      <p:graphicFrame>
        <p:nvGraphicFramePr>
          <p:cNvPr id="1056" name="Object 32"/>
          <p:cNvGraphicFramePr>
            <a:graphicFrameLocks noChangeAspect="1"/>
          </p:cNvGraphicFramePr>
          <p:nvPr/>
        </p:nvGraphicFramePr>
        <p:xfrm>
          <a:off x="7025771" y="4208662"/>
          <a:ext cx="328517" cy="187724"/>
        </p:xfrm>
        <a:graphic>
          <a:graphicData uri="http://schemas.openxmlformats.org/presentationml/2006/ole">
            <p:oleObj spid="_x0000_s1056" name="Equation" r:id="rId26" imgW="355320" imgH="203040" progId="Equation.DSMT4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141</Words>
  <Application>Microsoft Office PowerPoint</Application>
  <PresentationFormat>A4 Paper (210x297 mm)</PresentationFormat>
  <Paragraphs>18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Office Theme</vt:lpstr>
      <vt:lpstr>Equation</vt:lpstr>
      <vt:lpstr>MathType 6.0 Equation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Andrew French</cp:lastModifiedBy>
  <cp:revision>22</cp:revision>
  <dcterms:created xsi:type="dcterms:W3CDTF">2006-08-16T00:00:00Z</dcterms:created>
  <dcterms:modified xsi:type="dcterms:W3CDTF">2023-07-19T13:17:34Z</dcterms:modified>
</cp:coreProperties>
</file>