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56" r:id="rId5"/>
    <p:sldId id="260" r:id="rId6"/>
    <p:sldId id="263" r:id="rId7"/>
    <p:sldId id="262" r:id="rId8"/>
    <p:sldId id="264" r:id="rId9"/>
    <p:sldId id="261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4A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20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981B7-72DA-4890-9DF7-E99401D37A27}" type="datetimeFigureOut">
              <a:rPr lang="en-GB" smtClean="0"/>
              <a:pPr/>
              <a:t>14/05/2014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D7009-FD4B-4805-9321-B9E290F717E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3615-1FBA-46BD-970C-8881A4E5E81E}" type="datetime1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Kolb Learning in the Secondary Classroom. Andrew French. June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542A3-A409-47D7-BA4B-A7FDB9914C82}" type="datetime1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Kolb Learning in the Secondary Classroom. Andrew French. June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D1530-856D-4F49-9047-8ABCC09B312C}" type="datetime1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Kolb Learning in the Secondary Classroom. Andrew French. June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9387-1C8A-49DB-B508-F183C691E154}" type="datetime1">
              <a:rPr lang="en-US" smtClean="0"/>
              <a:pPr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Kolb Learning in the Secondary Classroom. Andrew French. June 2014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5E41-EC14-4DB3-A814-604EBA59881C}" type="datetime1">
              <a:rPr lang="en-US" smtClean="0"/>
              <a:pPr/>
              <a:t>5/14/2014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Kolb Learning in the Secondary Classroom. Andrew French. June 2014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F370-3602-461F-8B0F-258E8A04252A}" type="datetime1">
              <a:rPr lang="en-US" smtClean="0"/>
              <a:pPr/>
              <a:t>5/14/2014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Kolb Learning in the Secondary Classroom. Andrew French. June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29B3-13F8-4C48-BB1A-EEB50440687D}" type="datetime1">
              <a:rPr lang="en-US" smtClean="0"/>
              <a:pPr/>
              <a:t>5/14/2014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Kolb Learning in the Secondary Classroom. Andrew French. June 2014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36514-78D3-4768-B2BF-664DB00D8D6B}" type="datetime1">
              <a:rPr lang="en-US" smtClean="0"/>
              <a:pPr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Kolb Learning in the Secondary Classroom. Andrew French. June 2014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15E0-F7FF-4735-BE9E-1E45EBAC5FFA}" type="datetime1">
              <a:rPr lang="en-US" smtClean="0"/>
              <a:pPr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Kolb Learning in the Secondary Classroom. Andrew French. June 2014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7B115-B040-4D6F-B1C6-E9125AD7D5B3}" type="datetime1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Kolb Learning in the Secondary Classroom. Andrew French. June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1B168-C991-4EC0-89DD-A1B9201C45CA}" type="datetime1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Kolb Learning in the Secondary Classroom. Andrew French. June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EAECD-CB80-4814-B0F2-AD55FA4AF3BF}" type="datetime1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Kolb Learning in the Secondary Classroom. Andrew French. June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://www2.le.ac.uk/departments/gradschool/training/eresources/teaching/theories/honey-mumford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hyperlink" Target="http://en.wikipedia.org/wiki/David_A._Kolb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162675"/>
            <a:ext cx="8534400" cy="365125"/>
          </a:xfrm>
        </p:spPr>
        <p:txBody>
          <a:bodyPr/>
          <a:lstStyle/>
          <a:p>
            <a:r>
              <a:rPr lang="en-GB" sz="2000" i="1" dirty="0" smtClean="0"/>
              <a:t>Kolb Learning in the Secondary School Classroom. </a:t>
            </a:r>
          </a:p>
          <a:p>
            <a:r>
              <a:rPr lang="en-GB" sz="2000" dirty="0" smtClean="0"/>
              <a:t>Schools Direct Assignment #3. Andrew French. June 2014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533400" y="444500"/>
            <a:ext cx="8153400" cy="3785652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4000" dirty="0" smtClean="0"/>
              <a:t>“Based upon observations of secondary school classroom teaching, is there any evidence to support the key ideas of </a:t>
            </a:r>
            <a:r>
              <a:rPr lang="en-GB" sz="4000" b="1" dirty="0" smtClean="0"/>
              <a:t>Kolb Experiential Learning Theory </a:t>
            </a:r>
            <a:r>
              <a:rPr lang="en-GB" sz="4000" dirty="0" smtClean="0"/>
              <a:t>(ELT), and related models of learning styles?”</a:t>
            </a:r>
            <a:endParaRPr lang="en-GB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3175" y="4278313"/>
            <a:ext cx="2574144" cy="184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5-Point Star 10"/>
          <p:cNvSpPr/>
          <p:nvPr/>
        </p:nvSpPr>
        <p:spPr>
          <a:xfrm>
            <a:off x="7429500" y="4330700"/>
            <a:ext cx="330200" cy="317500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5-Point Star 11"/>
          <p:cNvSpPr/>
          <p:nvPr/>
        </p:nvSpPr>
        <p:spPr>
          <a:xfrm>
            <a:off x="8394700" y="4965700"/>
            <a:ext cx="330200" cy="317500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5-Point Star 12"/>
          <p:cNvSpPr/>
          <p:nvPr/>
        </p:nvSpPr>
        <p:spPr>
          <a:xfrm>
            <a:off x="7429500" y="5600700"/>
            <a:ext cx="330200" cy="317500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5-Point Star 13"/>
          <p:cNvSpPr/>
          <p:nvPr/>
        </p:nvSpPr>
        <p:spPr>
          <a:xfrm>
            <a:off x="6527800" y="4978400"/>
            <a:ext cx="330200" cy="3175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7391400" y="4813300"/>
            <a:ext cx="39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21" name="Action Button: Sound 20">
            <a:hlinkClick r:id="" action="ppaction://noaction" highlightClick="1">
              <a:snd r:embed="rId3" name="Round round intro.wav"/>
            </a:hlinkClick>
          </p:cNvPr>
          <p:cNvSpPr/>
          <p:nvPr/>
        </p:nvSpPr>
        <p:spPr>
          <a:xfrm>
            <a:off x="232755" y="6168043"/>
            <a:ext cx="498765" cy="482139"/>
          </a:xfrm>
          <a:prstGeom prst="actionButtonSound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38400" y="6470650"/>
            <a:ext cx="4724400" cy="365125"/>
          </a:xfrm>
        </p:spPr>
        <p:txBody>
          <a:bodyPr/>
          <a:lstStyle/>
          <a:p>
            <a:r>
              <a:rPr lang="en-GB" dirty="0" smtClean="0"/>
              <a:t>Kolb Learning in the Secondary Classroom. Andrew French. June 2014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1300" y="165100"/>
            <a:ext cx="2441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Motivation for research</a:t>
            </a:r>
            <a:endParaRPr lang="en-GB" b="1" dirty="0"/>
          </a:p>
        </p:txBody>
      </p:sp>
      <p:pic>
        <p:nvPicPr>
          <p:cNvPr id="10242" name="Picture 2" descr="http://wie.ac.nz/images/Eteach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1674" y="1214437"/>
            <a:ext cx="3032125" cy="303212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46100" y="673100"/>
            <a:ext cx="2349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Prime objective of a professional</a:t>
            </a:r>
          </a:p>
          <a:p>
            <a:r>
              <a:rPr lang="en-GB" dirty="0" smtClean="0"/>
              <a:t>teacher is to </a:t>
            </a:r>
            <a:r>
              <a:rPr lang="en-GB" i="1" dirty="0" smtClean="0"/>
              <a:t>facilitate</a:t>
            </a:r>
            <a:r>
              <a:rPr lang="en-GB" dirty="0" smtClean="0"/>
              <a:t> the process of students’ learning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35000" y="3530600"/>
            <a:ext cx="140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Scheme of work</a:t>
            </a:r>
            <a:endParaRPr lang="en-GB" dirty="0"/>
          </a:p>
        </p:txBody>
      </p:sp>
      <p:pic>
        <p:nvPicPr>
          <p:cNvPr id="10244" name="Picture 4" descr="http://blogs.mbbc.edu/teachertalk/files/2012/03/Bible-Mathematic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300" y="4378825"/>
            <a:ext cx="2895600" cy="191815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498600" y="2438400"/>
            <a:ext cx="140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Learning objectives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4737100" y="355600"/>
            <a:ext cx="140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Ideas, Facts, Methods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6578600" y="4762500"/>
            <a:ext cx="2120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Develop </a:t>
            </a:r>
            <a:r>
              <a:rPr lang="en-GB" b="1" i="1" dirty="0" smtClean="0"/>
              <a:t>Knowledge, Attitude, Skills </a:t>
            </a:r>
            <a:r>
              <a:rPr lang="en-GB" dirty="0" smtClean="0"/>
              <a:t>(Bloom &amp; </a:t>
            </a:r>
            <a:r>
              <a:rPr lang="en-GB" dirty="0" err="1" smtClean="0"/>
              <a:t>Krathwohl</a:t>
            </a:r>
            <a:r>
              <a:rPr lang="en-GB" dirty="0" smtClean="0"/>
              <a:t>, 1956)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051300" y="4965700"/>
            <a:ext cx="12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Assessment</a:t>
            </a:r>
            <a:endParaRPr lang="en-GB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69856" y="1497013"/>
            <a:ext cx="2574144" cy="184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5-Point Star 13"/>
          <p:cNvSpPr/>
          <p:nvPr/>
        </p:nvSpPr>
        <p:spPr>
          <a:xfrm>
            <a:off x="7646181" y="1549400"/>
            <a:ext cx="330200" cy="317500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5-Point Star 14"/>
          <p:cNvSpPr/>
          <p:nvPr/>
        </p:nvSpPr>
        <p:spPr>
          <a:xfrm>
            <a:off x="8611381" y="2184400"/>
            <a:ext cx="330200" cy="317500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5-Point Star 15"/>
          <p:cNvSpPr/>
          <p:nvPr/>
        </p:nvSpPr>
        <p:spPr>
          <a:xfrm>
            <a:off x="7646181" y="2819400"/>
            <a:ext cx="330200" cy="317500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5-Point Star 16"/>
          <p:cNvSpPr/>
          <p:nvPr/>
        </p:nvSpPr>
        <p:spPr>
          <a:xfrm>
            <a:off x="6744481" y="2197100"/>
            <a:ext cx="330200" cy="3175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5651500" y="2743200"/>
            <a:ext cx="1181100" cy="330200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620000" y="2044700"/>
            <a:ext cx="39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6324600" y="4330700"/>
            <a:ext cx="317500" cy="495300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12" idx="3"/>
          </p:cNvCxnSpPr>
          <p:nvPr/>
        </p:nvCxnSpPr>
        <p:spPr>
          <a:xfrm flipH="1" flipV="1">
            <a:off x="5339923" y="5150366"/>
            <a:ext cx="1175177" cy="5834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4229101" y="4432300"/>
            <a:ext cx="139699" cy="558800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984500" y="5168900"/>
            <a:ext cx="1054100" cy="6866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 flipV="1">
            <a:off x="1358900" y="4051300"/>
            <a:ext cx="228601" cy="558800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1117601" y="3009900"/>
            <a:ext cx="444499" cy="546100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2514601" y="2730500"/>
            <a:ext cx="609599" cy="0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2247901" y="1625600"/>
            <a:ext cx="939799" cy="304800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4432300" y="914400"/>
            <a:ext cx="330200" cy="215900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219701" y="965200"/>
            <a:ext cx="228599" cy="1752600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7048500" y="431800"/>
            <a:ext cx="1816100" cy="92333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 smtClean="0"/>
              <a:t>What is this mechanism? Can we model it?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086093" cy="709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2615" y="0"/>
            <a:ext cx="1354431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5715000" y="190500"/>
            <a:ext cx="3352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“Impetus for the development of new concepts is provided by new experiences” </a:t>
            </a:r>
            <a:r>
              <a:rPr lang="en-GB" sz="1600" dirty="0" smtClean="0"/>
              <a:t>McLeod (2010)</a:t>
            </a:r>
            <a:endParaRPr lang="en-GB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5461000" y="165100"/>
            <a:ext cx="36830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“Learning is the process whereby knowledge is created through the transformation of</a:t>
            </a:r>
          </a:p>
          <a:p>
            <a:r>
              <a:rPr lang="en-GB" sz="2800" dirty="0" smtClean="0"/>
              <a:t>experience." </a:t>
            </a:r>
          </a:p>
          <a:p>
            <a:r>
              <a:rPr lang="en-GB" sz="1600" dirty="0" smtClean="0"/>
              <a:t>Kolb (1984) p38. </a:t>
            </a:r>
            <a:endParaRPr lang="en-GB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5422900" y="101600"/>
            <a:ext cx="3606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“Learning involves transactions between a person and the environment”</a:t>
            </a:r>
            <a:r>
              <a:rPr lang="en-GB" sz="1600" dirty="0" smtClean="0"/>
              <a:t> </a:t>
            </a:r>
          </a:p>
          <a:p>
            <a:r>
              <a:rPr lang="en-GB" sz="1600" dirty="0" smtClean="0"/>
              <a:t>Kolb (1984)</a:t>
            </a:r>
          </a:p>
          <a:p>
            <a:endParaRPr lang="en-GB" sz="1600" dirty="0"/>
          </a:p>
        </p:txBody>
      </p:sp>
      <p:sp>
        <p:nvSpPr>
          <p:cNvPr id="34" name="TextBox 33"/>
          <p:cNvSpPr txBox="1"/>
          <p:nvPr/>
        </p:nvSpPr>
        <p:spPr>
          <a:xfrm>
            <a:off x="5448300" y="177801"/>
            <a:ext cx="35306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 smtClean="0"/>
              <a:t>“Learning is an emergent process whose outcomes represent only historical record, not knowledge of the future.”</a:t>
            </a:r>
          </a:p>
          <a:p>
            <a:pPr algn="r"/>
            <a:r>
              <a:rPr lang="en-GB" sz="1600" dirty="0" smtClean="0"/>
              <a:t>Kolb (1984)</a:t>
            </a:r>
          </a:p>
        </p:txBody>
      </p:sp>
      <p:sp>
        <p:nvSpPr>
          <p:cNvPr id="9" name="Rectangle 8"/>
          <p:cNvSpPr/>
          <p:nvPr/>
        </p:nvSpPr>
        <p:spPr>
          <a:xfrm>
            <a:off x="3857106" y="1305098"/>
            <a:ext cx="415636" cy="3241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371600" y="6430477"/>
            <a:ext cx="27598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Key influences on Kolb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3" grpId="0"/>
      <p:bldP spid="33" grpId="1"/>
      <p:bldP spid="35" grpId="0"/>
      <p:bldP spid="35" grpId="1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93436" y="2191061"/>
            <a:ext cx="2950564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Reflector</a:t>
            </a:r>
          </a:p>
          <a:p>
            <a:r>
              <a:rPr lang="en-GB" sz="3200" dirty="0" smtClean="0"/>
              <a:t>Reviewing the experience</a:t>
            </a:r>
            <a:endParaRPr lang="en-GB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58000" y="64928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32747" y="1898734"/>
            <a:ext cx="1693889" cy="223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400800" y="5934670"/>
            <a:ext cx="2743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hlinkClick r:id="rId3"/>
              </a:rPr>
              <a:t>Honey &amp; Mumford’s </a:t>
            </a:r>
            <a:r>
              <a:rPr lang="en-GB" dirty="0" smtClean="0"/>
              <a:t> (1982) interpretation of Kolb’s </a:t>
            </a:r>
            <a:r>
              <a:rPr lang="en-GB" i="1" dirty="0" smtClean="0"/>
              <a:t>Learning Styles</a:t>
            </a:r>
          </a:p>
        </p:txBody>
      </p:sp>
      <p:sp>
        <p:nvSpPr>
          <p:cNvPr id="14" name="5-Point Star 13"/>
          <p:cNvSpPr/>
          <p:nvPr/>
        </p:nvSpPr>
        <p:spPr>
          <a:xfrm>
            <a:off x="3765948" y="254564"/>
            <a:ext cx="330200" cy="317500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5-Point Star 14"/>
          <p:cNvSpPr/>
          <p:nvPr/>
        </p:nvSpPr>
        <p:spPr>
          <a:xfrm>
            <a:off x="7893838" y="2321720"/>
            <a:ext cx="330200" cy="317500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5-Point Star 15"/>
          <p:cNvSpPr/>
          <p:nvPr/>
        </p:nvSpPr>
        <p:spPr>
          <a:xfrm>
            <a:off x="4202570" y="5105310"/>
            <a:ext cx="330200" cy="317500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5-Point Star 16"/>
          <p:cNvSpPr/>
          <p:nvPr/>
        </p:nvSpPr>
        <p:spPr>
          <a:xfrm>
            <a:off x="395161" y="2449346"/>
            <a:ext cx="330200" cy="3175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3327814" y="74950"/>
            <a:ext cx="2218544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Activist</a:t>
            </a:r>
          </a:p>
          <a:p>
            <a:r>
              <a:rPr lang="en-GB" sz="3200" dirty="0" smtClean="0"/>
              <a:t>Having an experience</a:t>
            </a:r>
            <a:endParaRPr lang="en-GB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3297835" y="4949253"/>
            <a:ext cx="2925581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Theorist</a:t>
            </a:r>
          </a:p>
          <a:p>
            <a:r>
              <a:rPr lang="en-GB" sz="3200" dirty="0" smtClean="0"/>
              <a:t>Concluding from the experience</a:t>
            </a:r>
            <a:endParaRPr lang="en-GB" sz="3200" dirty="0"/>
          </a:p>
        </p:txBody>
      </p:sp>
      <p:sp>
        <p:nvSpPr>
          <p:cNvPr id="21" name="TextBox 20"/>
          <p:cNvSpPr txBox="1"/>
          <p:nvPr/>
        </p:nvSpPr>
        <p:spPr>
          <a:xfrm>
            <a:off x="719532" y="2340965"/>
            <a:ext cx="2308486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Pragmatist</a:t>
            </a:r>
          </a:p>
          <a:p>
            <a:r>
              <a:rPr lang="en-GB" sz="3200" dirty="0" smtClean="0"/>
              <a:t>Planning the next steps</a:t>
            </a:r>
            <a:endParaRPr lang="en-GB" sz="3200" dirty="0"/>
          </a:p>
        </p:txBody>
      </p:sp>
      <p:sp>
        <p:nvSpPr>
          <p:cNvPr id="23" name="5-Point Star 22"/>
          <p:cNvSpPr/>
          <p:nvPr/>
        </p:nvSpPr>
        <p:spPr>
          <a:xfrm>
            <a:off x="4733884" y="199600"/>
            <a:ext cx="330200" cy="317500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5-Point Star 23"/>
          <p:cNvSpPr/>
          <p:nvPr/>
        </p:nvSpPr>
        <p:spPr>
          <a:xfrm>
            <a:off x="4847621" y="5057009"/>
            <a:ext cx="330200" cy="317500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1951855" y="1005840"/>
            <a:ext cx="1229194" cy="1334125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280494" y="856105"/>
            <a:ext cx="1070430" cy="1321830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5802284" y="3782291"/>
            <a:ext cx="906088" cy="1704109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3402767" y="4152276"/>
            <a:ext cx="1723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hlinkClick r:id="rId4"/>
              </a:rPr>
              <a:t>David A. Kolb </a:t>
            </a:r>
            <a:r>
              <a:rPr lang="en-GB" dirty="0" smtClean="0"/>
              <a:t>(1939-)</a:t>
            </a:r>
            <a:endParaRPr lang="en-GB" dirty="0"/>
          </a:p>
        </p:txBody>
      </p:sp>
      <p:pic>
        <p:nvPicPr>
          <p:cNvPr id="1028" name="Picture 4" descr="http://www.prlog.org/10499254-bungee-jumpin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84175" y="0"/>
            <a:ext cx="2759825" cy="1925459"/>
          </a:xfrm>
          <a:prstGeom prst="rect">
            <a:avLst/>
          </a:prstGeom>
          <a:noFill/>
        </p:spPr>
      </p:pic>
      <p:pic>
        <p:nvPicPr>
          <p:cNvPr id="1030" name="Picture 6" descr="http://relationalcontextofteaching.edublogs.org/files/2011/06/critical-thinking-self-reflection-2gm1cp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5884" y="3868234"/>
            <a:ext cx="2220134" cy="1776108"/>
          </a:xfrm>
          <a:prstGeom prst="rect">
            <a:avLst/>
          </a:prstGeom>
          <a:noFill/>
        </p:spPr>
      </p:pic>
      <p:pic>
        <p:nvPicPr>
          <p:cNvPr id="1032" name="Picture 8" descr="http://www.real-world-physics-problems.com/images/physics_bungee_jumping_2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69035" y="3972743"/>
            <a:ext cx="1729985" cy="2852005"/>
          </a:xfrm>
          <a:prstGeom prst="rect">
            <a:avLst/>
          </a:prstGeom>
          <a:noFill/>
        </p:spPr>
      </p:pic>
      <p:cxnSp>
        <p:nvCxnSpPr>
          <p:cNvPr id="33" name="Straight Arrow Connector 32"/>
          <p:cNvCxnSpPr>
            <a:stCxn id="20" idx="1"/>
          </p:cNvCxnSpPr>
          <p:nvPr/>
        </p:nvCxnSpPr>
        <p:spPr>
          <a:xfrm flipH="1" flipV="1">
            <a:off x="1629296" y="3931920"/>
            <a:ext cx="1668539" cy="1802163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1" y="0"/>
            <a:ext cx="2003367" cy="1924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712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87084" y="6416098"/>
            <a:ext cx="2506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From </a:t>
            </a:r>
            <a:r>
              <a:rPr lang="en-GB" i="1" dirty="0" smtClean="0"/>
              <a:t>Business-Balls</a:t>
            </a:r>
            <a:endParaRPr lang="en-GB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588000" y="362858"/>
            <a:ext cx="1401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CC04A6"/>
                </a:solidFill>
              </a:rPr>
              <a:t>Activist</a:t>
            </a:r>
            <a:endParaRPr lang="en-GB" sz="3200" dirty="0">
              <a:solidFill>
                <a:srgbClr val="CC04A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76405" y="3955143"/>
            <a:ext cx="16894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CC04A6"/>
                </a:solidFill>
              </a:rPr>
              <a:t>Reflector</a:t>
            </a:r>
            <a:endParaRPr lang="en-GB" sz="3200" dirty="0">
              <a:solidFill>
                <a:srgbClr val="CC04A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95257" y="6055511"/>
            <a:ext cx="15522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CC04A6"/>
                </a:solidFill>
              </a:rPr>
              <a:t>Theorist</a:t>
            </a:r>
            <a:endParaRPr lang="en-GB" sz="3200" dirty="0">
              <a:solidFill>
                <a:srgbClr val="CC04A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5149" y="3897085"/>
            <a:ext cx="19696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CC04A6"/>
                </a:solidFill>
              </a:rPr>
              <a:t>Pragmatist</a:t>
            </a:r>
            <a:endParaRPr lang="en-GB" sz="3200" dirty="0">
              <a:solidFill>
                <a:srgbClr val="CC04A6"/>
              </a:solidFill>
            </a:endParaRPr>
          </a:p>
        </p:txBody>
      </p:sp>
      <p:sp>
        <p:nvSpPr>
          <p:cNvPr id="12" name="5-Point Star 11"/>
          <p:cNvSpPr/>
          <p:nvPr/>
        </p:nvSpPr>
        <p:spPr>
          <a:xfrm>
            <a:off x="6892471" y="484414"/>
            <a:ext cx="330200" cy="317500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5-Point Star 12"/>
          <p:cNvSpPr/>
          <p:nvPr/>
        </p:nvSpPr>
        <p:spPr>
          <a:xfrm>
            <a:off x="7828643" y="4414158"/>
            <a:ext cx="330200" cy="317500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5-Point Star 13"/>
          <p:cNvSpPr/>
          <p:nvPr/>
        </p:nvSpPr>
        <p:spPr>
          <a:xfrm>
            <a:off x="7081157" y="6181271"/>
            <a:ext cx="330200" cy="317500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5-Point Star 14"/>
          <p:cNvSpPr/>
          <p:nvPr/>
        </p:nvSpPr>
        <p:spPr>
          <a:xfrm>
            <a:off x="489858" y="4354286"/>
            <a:ext cx="330200" cy="3175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577017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139544" y="243113"/>
            <a:ext cx="281577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Kolb’s </a:t>
            </a:r>
            <a:r>
              <a:rPr lang="en-GB" sz="2400" i="1" dirty="0" smtClean="0"/>
              <a:t>Learning Style Inventory </a:t>
            </a:r>
            <a:r>
              <a:rPr lang="en-GB" sz="2400" dirty="0" smtClean="0"/>
              <a:t>plots typical scores from different professions on a grid parameterized according to perpendicular </a:t>
            </a:r>
            <a:r>
              <a:rPr lang="en-GB" sz="2400" b="1" dirty="0" smtClean="0"/>
              <a:t>“thinking - feeling” </a:t>
            </a:r>
            <a:r>
              <a:rPr lang="en-GB" sz="2400" dirty="0" smtClean="0"/>
              <a:t>and </a:t>
            </a:r>
            <a:r>
              <a:rPr lang="en-GB" sz="2400" b="1" dirty="0" smtClean="0"/>
              <a:t>“doing – watching” </a:t>
            </a:r>
            <a:r>
              <a:rPr lang="en-GB" sz="2400" i="1" dirty="0" smtClean="0"/>
              <a:t>dimensions</a:t>
            </a:r>
            <a:r>
              <a:rPr lang="en-GB" sz="2400" dirty="0" smtClean="0"/>
              <a:t> which are associated with the Kolb ELT. </a:t>
            </a:r>
          </a:p>
          <a:p>
            <a:r>
              <a:rPr lang="en-GB" dirty="0" err="1" smtClean="0"/>
              <a:t>Svinicki</a:t>
            </a:r>
            <a:r>
              <a:rPr lang="en-GB" dirty="0" smtClean="0"/>
              <a:t> (1987)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41069" y="4148051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CC04A6"/>
                </a:solidFill>
              </a:rPr>
              <a:t>DOING</a:t>
            </a:r>
            <a:endParaRPr lang="en-GB" b="1" dirty="0">
              <a:solidFill>
                <a:srgbClr val="CC04A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49091" y="4092633"/>
            <a:ext cx="1242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CC04A6"/>
                </a:solidFill>
              </a:rPr>
              <a:t>WATCHING</a:t>
            </a:r>
            <a:endParaRPr lang="en-GB" b="1" dirty="0">
              <a:solidFill>
                <a:srgbClr val="CC04A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76152" y="288174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CC04A6"/>
                </a:solidFill>
              </a:rPr>
              <a:t>FEELING</a:t>
            </a:r>
            <a:endParaRPr lang="en-GB" b="1" dirty="0">
              <a:solidFill>
                <a:srgbClr val="CC04A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34639" y="6159730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CC04A6"/>
                </a:solidFill>
              </a:rPr>
              <a:t>THINKING</a:t>
            </a:r>
            <a:endParaRPr lang="en-GB" b="1" dirty="0">
              <a:solidFill>
                <a:srgbClr val="CC04A6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281055" y="2344189"/>
            <a:ext cx="689956" cy="6151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1947949" y="2862349"/>
            <a:ext cx="689956" cy="6151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6212378" y="6079374"/>
            <a:ext cx="689956" cy="6151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6991003" y="6259483"/>
            <a:ext cx="1274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For debate!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Picture 4" descr="http://www.infed.org/images/illustrations/jarvi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1000"/>
            <a:ext cx="8323710" cy="4953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28600" y="4953000"/>
            <a:ext cx="5486400" cy="1754326"/>
          </a:xfrm>
          <a:prstGeom prst="rect">
            <a:avLst/>
          </a:prstGeom>
          <a:noFill/>
          <a:ln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GB" b="1" dirty="0" smtClean="0"/>
              <a:t>Critique of ELT, and Constructivism </a:t>
            </a:r>
          </a:p>
          <a:p>
            <a:r>
              <a:rPr lang="en-GB" dirty="0" smtClean="0"/>
              <a:t>Smith (2010), </a:t>
            </a:r>
            <a:r>
              <a:rPr lang="en-GB" dirty="0" err="1" smtClean="0"/>
              <a:t>Kirshner</a:t>
            </a:r>
            <a:r>
              <a:rPr lang="en-GB" dirty="0" smtClean="0"/>
              <a:t> (2006).</a:t>
            </a:r>
          </a:p>
          <a:p>
            <a:pPr>
              <a:buFontTx/>
              <a:buChar char="-"/>
            </a:pPr>
            <a:r>
              <a:rPr lang="en-GB" dirty="0" smtClean="0"/>
              <a:t> No cultural context</a:t>
            </a:r>
          </a:p>
          <a:p>
            <a:pPr>
              <a:buFontTx/>
              <a:buChar char="-"/>
            </a:pPr>
            <a:r>
              <a:rPr lang="en-GB" dirty="0" smtClean="0"/>
              <a:t> Real learning may not occur in the ideal Kolb fashion</a:t>
            </a:r>
          </a:p>
          <a:p>
            <a:r>
              <a:rPr lang="en-GB" dirty="0" smtClean="0"/>
              <a:t>- Ideological, not evidence based</a:t>
            </a:r>
          </a:p>
          <a:p>
            <a:r>
              <a:rPr lang="en-GB" dirty="0" smtClean="0"/>
              <a:t>- Kolb doesn’t define what “reflection” means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04146" y="5434096"/>
            <a:ext cx="28002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Development of Kolb’s learning cycle</a:t>
            </a:r>
          </a:p>
          <a:p>
            <a:r>
              <a:rPr lang="en-GB" dirty="0" smtClean="0"/>
              <a:t>Jarvis (1987)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913" y="221672"/>
            <a:ext cx="2370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Research methodology</a:t>
            </a:r>
            <a:endParaRPr lang="en-GB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745674" y="1386880"/>
            <a:ext cx="4760512" cy="1938992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Practitioner research /case study</a:t>
            </a:r>
          </a:p>
          <a:p>
            <a:r>
              <a:rPr lang="en-GB" sz="2400" i="1" dirty="0" smtClean="0"/>
              <a:t>Qualitative</a:t>
            </a:r>
            <a:r>
              <a:rPr lang="en-GB" sz="2400" dirty="0" smtClean="0"/>
              <a:t>, </a:t>
            </a:r>
            <a:r>
              <a:rPr lang="en-GB" sz="2400" i="1" dirty="0" smtClean="0"/>
              <a:t>descriptive</a:t>
            </a:r>
            <a:r>
              <a:rPr lang="en-GB" sz="2400" dirty="0" smtClean="0"/>
              <a:t> study based upon observations and reflections of typical classroom practice rather than a controlled ‘experiment.’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960553" y="135415"/>
            <a:ext cx="41856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“A genuine method of research”</a:t>
            </a:r>
          </a:p>
          <a:p>
            <a:r>
              <a:rPr lang="en-GB" sz="2400" dirty="0" smtClean="0"/>
              <a:t>Bell (2005), Clarke (2005)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94724" y="4332795"/>
            <a:ext cx="7721601" cy="193899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Lesson observations </a:t>
            </a:r>
          </a:p>
          <a:p>
            <a:r>
              <a:rPr lang="en-GB" sz="2400" dirty="0" smtClean="0"/>
              <a:t>2013-2014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17 teachers observed, different classes, topics and subjects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State Academy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Fee paying Boarding School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434127" y="3070342"/>
            <a:ext cx="1493741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Reflective diary 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6533804" y="955964"/>
            <a:ext cx="332509" cy="374072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081553" y="3399898"/>
            <a:ext cx="8313" cy="931022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1"/>
          </p:cNvCxnSpPr>
          <p:nvPr/>
        </p:nvCxnSpPr>
        <p:spPr>
          <a:xfrm flipH="1" flipV="1">
            <a:off x="6633557" y="3266899"/>
            <a:ext cx="800570" cy="218942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47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658829" y="4270152"/>
            <a:ext cx="26296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Application of Kolb’s ELT to the Classroom. </a:t>
            </a:r>
          </a:p>
          <a:p>
            <a:r>
              <a:rPr lang="en-GB" dirty="0" err="1" smtClean="0"/>
              <a:t>Svinicki</a:t>
            </a:r>
            <a:r>
              <a:rPr lang="en-GB" dirty="0" smtClean="0"/>
              <a:t> (1987)</a:t>
            </a:r>
          </a:p>
        </p:txBody>
      </p:sp>
      <p:sp>
        <p:nvSpPr>
          <p:cNvPr id="7" name="5-Point Star 6"/>
          <p:cNvSpPr/>
          <p:nvPr/>
        </p:nvSpPr>
        <p:spPr>
          <a:xfrm>
            <a:off x="3200400" y="2271251"/>
            <a:ext cx="820057" cy="719218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5-Point Star 7"/>
          <p:cNvSpPr/>
          <p:nvPr/>
        </p:nvSpPr>
        <p:spPr>
          <a:xfrm>
            <a:off x="5863185" y="2403987"/>
            <a:ext cx="640853" cy="620896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5-Point Star 8"/>
          <p:cNvSpPr/>
          <p:nvPr/>
        </p:nvSpPr>
        <p:spPr>
          <a:xfrm>
            <a:off x="7146295" y="2492478"/>
            <a:ext cx="744091" cy="66514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5-Point Star 9"/>
          <p:cNvSpPr/>
          <p:nvPr/>
        </p:nvSpPr>
        <p:spPr>
          <a:xfrm>
            <a:off x="8399909" y="2869615"/>
            <a:ext cx="330200" cy="3175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5-Point Star 10"/>
          <p:cNvSpPr/>
          <p:nvPr/>
        </p:nvSpPr>
        <p:spPr>
          <a:xfrm>
            <a:off x="5022528" y="1704492"/>
            <a:ext cx="330200" cy="3175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5-Point Star 11"/>
          <p:cNvSpPr/>
          <p:nvPr/>
        </p:nvSpPr>
        <p:spPr>
          <a:xfrm>
            <a:off x="5346993" y="863834"/>
            <a:ext cx="330200" cy="3175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5-Point Star 12"/>
          <p:cNvSpPr/>
          <p:nvPr/>
        </p:nvSpPr>
        <p:spPr>
          <a:xfrm>
            <a:off x="1099456" y="3636530"/>
            <a:ext cx="1171795" cy="1097702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5-Point Star 13"/>
          <p:cNvSpPr/>
          <p:nvPr/>
        </p:nvSpPr>
        <p:spPr>
          <a:xfrm>
            <a:off x="3636180" y="4831150"/>
            <a:ext cx="330200" cy="3175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5-Point Star 14"/>
          <p:cNvSpPr/>
          <p:nvPr/>
        </p:nvSpPr>
        <p:spPr>
          <a:xfrm>
            <a:off x="1917290" y="2448232"/>
            <a:ext cx="800393" cy="72905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5-Point Star 15"/>
          <p:cNvSpPr/>
          <p:nvPr/>
        </p:nvSpPr>
        <p:spPr>
          <a:xfrm>
            <a:off x="2387484" y="3641446"/>
            <a:ext cx="330200" cy="3175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5-Point Star 16"/>
          <p:cNvSpPr/>
          <p:nvPr/>
        </p:nvSpPr>
        <p:spPr>
          <a:xfrm>
            <a:off x="2816940" y="3523458"/>
            <a:ext cx="770897" cy="665083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5-Point Star 17"/>
          <p:cNvSpPr/>
          <p:nvPr/>
        </p:nvSpPr>
        <p:spPr>
          <a:xfrm>
            <a:off x="7049314" y="3651637"/>
            <a:ext cx="330200" cy="3175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5-Point Star 18"/>
          <p:cNvSpPr/>
          <p:nvPr/>
        </p:nvSpPr>
        <p:spPr>
          <a:xfrm>
            <a:off x="5012696" y="2166608"/>
            <a:ext cx="330200" cy="3175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5-Point Star 19"/>
          <p:cNvSpPr/>
          <p:nvPr/>
        </p:nvSpPr>
        <p:spPr>
          <a:xfrm>
            <a:off x="5002865" y="4280543"/>
            <a:ext cx="330200" cy="3175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5-Point Star 20"/>
          <p:cNvSpPr/>
          <p:nvPr/>
        </p:nvSpPr>
        <p:spPr>
          <a:xfrm>
            <a:off x="1315768" y="2820453"/>
            <a:ext cx="330200" cy="3175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249383" y="241069"/>
            <a:ext cx="1444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Observations</a:t>
            </a:r>
            <a:endParaRPr lang="en-GB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169891" y="0"/>
            <a:ext cx="1401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CC04A6"/>
                </a:solidFill>
              </a:rPr>
              <a:t>Activist</a:t>
            </a:r>
            <a:endParaRPr lang="en-GB" sz="3200" dirty="0">
              <a:solidFill>
                <a:srgbClr val="CC04A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454563" y="3697449"/>
            <a:ext cx="16894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CC04A6"/>
                </a:solidFill>
              </a:rPr>
              <a:t>Reflector</a:t>
            </a:r>
            <a:endParaRPr lang="en-GB" sz="3200" dirty="0">
              <a:solidFill>
                <a:srgbClr val="CC04A6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57897" y="6188516"/>
            <a:ext cx="15522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CC04A6"/>
                </a:solidFill>
              </a:rPr>
              <a:t>Theorist</a:t>
            </a:r>
            <a:endParaRPr lang="en-GB" sz="3200" dirty="0">
              <a:solidFill>
                <a:srgbClr val="CC04A6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3004" y="2367543"/>
            <a:ext cx="19696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CC04A6"/>
                </a:solidFill>
              </a:rPr>
              <a:t>Pragmatist</a:t>
            </a:r>
            <a:endParaRPr lang="en-GB" sz="3200" dirty="0">
              <a:solidFill>
                <a:srgbClr val="CC04A6"/>
              </a:solidFill>
            </a:endParaRPr>
          </a:p>
        </p:txBody>
      </p:sp>
      <p:sp>
        <p:nvSpPr>
          <p:cNvPr id="27" name="5-Point Star 26"/>
          <p:cNvSpPr/>
          <p:nvPr/>
        </p:nvSpPr>
        <p:spPr>
          <a:xfrm>
            <a:off x="7474362" y="121556"/>
            <a:ext cx="330200" cy="317500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5-Point Star 27"/>
          <p:cNvSpPr/>
          <p:nvPr/>
        </p:nvSpPr>
        <p:spPr>
          <a:xfrm>
            <a:off x="8156677" y="4173090"/>
            <a:ext cx="330200" cy="317500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5-Point Star 28"/>
          <p:cNvSpPr/>
          <p:nvPr/>
        </p:nvSpPr>
        <p:spPr>
          <a:xfrm>
            <a:off x="5343797" y="6314276"/>
            <a:ext cx="330200" cy="317500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5-Point Star 29"/>
          <p:cNvSpPr/>
          <p:nvPr/>
        </p:nvSpPr>
        <p:spPr>
          <a:xfrm>
            <a:off x="41565" y="2118163"/>
            <a:ext cx="330200" cy="3175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974" y="176981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Summary</a:t>
            </a:r>
          </a:p>
          <a:p>
            <a:endParaRPr lang="en-GB" dirty="0" smtClean="0"/>
          </a:p>
          <a:p>
            <a:pPr marL="342900" indent="-342900">
              <a:buFont typeface="+mj-lt"/>
              <a:buAutoNum type="arabicPeriod"/>
            </a:pP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8255" y="1504831"/>
            <a:ext cx="5751519" cy="4099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878826" y="206477"/>
            <a:ext cx="2934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My own professional development this year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6754762" y="240889"/>
            <a:ext cx="2153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Experiences of my students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270388" y="5402825"/>
            <a:ext cx="2934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Idealised model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Too generic?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5808" y="6145161"/>
            <a:ext cx="2934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Self confirmation bias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1927695" y="4852219"/>
            <a:ext cx="815505" cy="659460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0" idx="3"/>
          </p:cNvCxnSpPr>
          <p:nvPr/>
        </p:nvCxnSpPr>
        <p:spPr>
          <a:xfrm flipV="1">
            <a:off x="2453724" y="5725991"/>
            <a:ext cx="751593" cy="587016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524001" y="938981"/>
            <a:ext cx="2153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Initial teacher exposition phase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1027472" y="2256501"/>
            <a:ext cx="2153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Solving example problems</a:t>
            </a:r>
            <a:endParaRPr lang="en-GB" dirty="0"/>
          </a:p>
        </p:txBody>
      </p:sp>
      <p:sp>
        <p:nvSpPr>
          <p:cNvPr id="33" name="TextBox 32"/>
          <p:cNvSpPr txBox="1"/>
          <p:nvPr/>
        </p:nvSpPr>
        <p:spPr>
          <a:xfrm>
            <a:off x="1179874" y="1597740"/>
            <a:ext cx="2153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Demonstrations</a:t>
            </a:r>
          </a:p>
          <a:p>
            <a:r>
              <a:rPr lang="en-GB" dirty="0" smtClean="0"/>
              <a:t>Simulations</a:t>
            </a:r>
            <a:endParaRPr lang="en-GB" dirty="0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3274142" y="1401097"/>
            <a:ext cx="1106129" cy="398206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2832262" y="1844248"/>
            <a:ext cx="1326783" cy="43545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2743200" y="2035277"/>
            <a:ext cx="1120877" cy="294968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280789" y="2079521"/>
            <a:ext cx="1258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Class discussions</a:t>
            </a:r>
            <a:endParaRPr lang="en-GB" dirty="0"/>
          </a:p>
        </p:txBody>
      </p:sp>
      <p:sp>
        <p:nvSpPr>
          <p:cNvPr id="43" name="TextBox 42"/>
          <p:cNvSpPr txBox="1"/>
          <p:nvPr/>
        </p:nvSpPr>
        <p:spPr>
          <a:xfrm>
            <a:off x="7418440" y="3957484"/>
            <a:ext cx="1297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Homework</a:t>
            </a:r>
            <a:endParaRPr lang="en-GB" dirty="0"/>
          </a:p>
        </p:txBody>
      </p:sp>
      <p:sp>
        <p:nvSpPr>
          <p:cNvPr id="44" name="TextBox 43"/>
          <p:cNvSpPr txBox="1"/>
          <p:nvPr/>
        </p:nvSpPr>
        <p:spPr>
          <a:xfrm>
            <a:off x="5402828" y="5732207"/>
            <a:ext cx="208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Proof of general theorems</a:t>
            </a:r>
            <a:endParaRPr lang="en-GB" dirty="0"/>
          </a:p>
        </p:txBody>
      </p:sp>
      <p:sp>
        <p:nvSpPr>
          <p:cNvPr id="45" name="Rectangle 44"/>
          <p:cNvSpPr/>
          <p:nvPr/>
        </p:nvSpPr>
        <p:spPr>
          <a:xfrm>
            <a:off x="6220973" y="5191121"/>
            <a:ext cx="153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Revision notes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932904" y="5648632"/>
            <a:ext cx="2089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Formulae</a:t>
            </a:r>
            <a:endParaRPr lang="en-GB" dirty="0"/>
          </a:p>
        </p:txBody>
      </p:sp>
      <p:sp>
        <p:nvSpPr>
          <p:cNvPr id="47" name="TextBox 46"/>
          <p:cNvSpPr txBox="1"/>
          <p:nvPr/>
        </p:nvSpPr>
        <p:spPr>
          <a:xfrm>
            <a:off x="1214286" y="4168879"/>
            <a:ext cx="1297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Assessment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08040" y="3097163"/>
            <a:ext cx="156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Lesson adaptation</a:t>
            </a:r>
          </a:p>
        </p:txBody>
      </p:sp>
      <p:sp>
        <p:nvSpPr>
          <p:cNvPr id="50" name="Oval 49"/>
          <p:cNvSpPr/>
          <p:nvPr/>
        </p:nvSpPr>
        <p:spPr>
          <a:xfrm>
            <a:off x="6445044" y="324465"/>
            <a:ext cx="338400" cy="339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3574026" y="285136"/>
            <a:ext cx="338400" cy="33921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6921908" y="1907457"/>
            <a:ext cx="338400" cy="339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/>
          <p:cNvSpPr/>
          <p:nvPr/>
        </p:nvSpPr>
        <p:spPr>
          <a:xfrm>
            <a:off x="7526593" y="4326194"/>
            <a:ext cx="338400" cy="339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/>
          <p:cNvSpPr/>
          <p:nvPr/>
        </p:nvSpPr>
        <p:spPr>
          <a:xfrm>
            <a:off x="7792064" y="5240595"/>
            <a:ext cx="338400" cy="339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/>
          <p:cNvSpPr/>
          <p:nvPr/>
        </p:nvSpPr>
        <p:spPr>
          <a:xfrm>
            <a:off x="6582695" y="6154994"/>
            <a:ext cx="338400" cy="339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/>
          <p:cNvSpPr/>
          <p:nvPr/>
        </p:nvSpPr>
        <p:spPr>
          <a:xfrm>
            <a:off x="4075468" y="6037007"/>
            <a:ext cx="338400" cy="339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747252" y="3755923"/>
            <a:ext cx="338400" cy="33921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/>
          <p:cNvSpPr/>
          <p:nvPr/>
        </p:nvSpPr>
        <p:spPr>
          <a:xfrm>
            <a:off x="1366683" y="4522838"/>
            <a:ext cx="338400" cy="33921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/>
          <p:cNvSpPr/>
          <p:nvPr/>
        </p:nvSpPr>
        <p:spPr>
          <a:xfrm>
            <a:off x="4744062" y="1174955"/>
            <a:ext cx="338400" cy="33921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/>
          <p:cNvSpPr/>
          <p:nvPr/>
        </p:nvSpPr>
        <p:spPr>
          <a:xfrm>
            <a:off x="5196343" y="1176474"/>
            <a:ext cx="338400" cy="339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1622323" y="3377381"/>
            <a:ext cx="707922" cy="0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2374490" y="3893575"/>
            <a:ext cx="398207" cy="324464"/>
          </a:xfrm>
          <a:prstGeom prst="straightConnector1">
            <a:avLst/>
          </a:prstGeom>
          <a:ln w="38100">
            <a:solidFill>
              <a:srgbClr val="CC04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673508" y="2340078"/>
            <a:ext cx="338400" cy="339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/>
          <p:cNvSpPr/>
          <p:nvPr/>
        </p:nvSpPr>
        <p:spPr>
          <a:xfrm>
            <a:off x="693172" y="1091381"/>
            <a:ext cx="338400" cy="33921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/>
          <p:cNvSpPr/>
          <p:nvPr/>
        </p:nvSpPr>
        <p:spPr>
          <a:xfrm>
            <a:off x="1145453" y="1092900"/>
            <a:ext cx="338400" cy="339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/>
          <p:cNvSpPr/>
          <p:nvPr/>
        </p:nvSpPr>
        <p:spPr>
          <a:xfrm>
            <a:off x="412952" y="1696065"/>
            <a:ext cx="338400" cy="33921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/>
          <p:cNvSpPr/>
          <p:nvPr/>
        </p:nvSpPr>
        <p:spPr>
          <a:xfrm>
            <a:off x="865233" y="1697584"/>
            <a:ext cx="338400" cy="339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477</Words>
  <Application>Microsoft Office PowerPoint</Application>
  <PresentationFormat>On-screen Show (4:3)</PresentationFormat>
  <Paragraphs>99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Andy French</dc:creator>
  <cp:lastModifiedBy>Andrew French</cp:lastModifiedBy>
  <cp:revision>48</cp:revision>
  <dcterms:created xsi:type="dcterms:W3CDTF">2006-08-16T00:00:00Z</dcterms:created>
  <dcterms:modified xsi:type="dcterms:W3CDTF">2014-05-14T21:22:54Z</dcterms:modified>
</cp:coreProperties>
</file>