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68" r:id="rId3"/>
    <p:sldId id="265" r:id="rId4"/>
    <p:sldId id="266" r:id="rId5"/>
    <p:sldId id="264" r:id="rId6"/>
    <p:sldId id="261" r:id="rId7"/>
    <p:sldId id="256" r:id="rId8"/>
    <p:sldId id="257" r:id="rId9"/>
    <p:sldId id="259" r:id="rId10"/>
    <p:sldId id="258" r:id="rId11"/>
    <p:sldId id="260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90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5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10.wmf"/><Relationship Id="rId7" Type="http://schemas.openxmlformats.org/officeDocument/2006/relationships/image" Target="../media/image33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EF49D-C982-4B5D-8049-4CD8F561F92D}" type="datetimeFigureOut">
              <a:rPr lang="en-GB" smtClean="0"/>
              <a:t>17/05/2015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95590-5A94-481B-BAEB-4F4ADC4B233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CCF69-BEF3-4086-8473-CDD6C6F33BD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oleObject" Target="../embeddings/oleObject4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7.jpeg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gif"/><Relationship Id="rId11" Type="http://schemas.openxmlformats.org/officeDocument/2006/relationships/image" Target="../media/image25.png"/><Relationship Id="rId5" Type="http://schemas.openxmlformats.org/officeDocument/2006/relationships/image" Target="../media/image19.gif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Relationship Id="rId1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oleObject" Target="../embeddings/oleObject13.bin"/><Relationship Id="rId3" Type="http://schemas.openxmlformats.org/officeDocument/2006/relationships/image" Target="../media/image6.jpeg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jpeg"/><Relationship Id="rId11" Type="http://schemas.openxmlformats.org/officeDocument/2006/relationships/oleObject" Target="../embeddings/oleObject11.bin"/><Relationship Id="rId5" Type="http://schemas.openxmlformats.org/officeDocument/2006/relationships/image" Target="../media/image37.png"/><Relationship Id="rId15" Type="http://schemas.openxmlformats.org/officeDocument/2006/relationships/oleObject" Target="../embeddings/oleObject15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36.png"/><Relationship Id="rId9" Type="http://schemas.openxmlformats.org/officeDocument/2006/relationships/oleObject" Target="../embeddings/oleObject9.bin"/><Relationship Id="rId1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2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2819400" cy="3581400"/>
          </a:xfrm>
        </p:spPr>
        <p:txBody>
          <a:bodyPr>
            <a:noAutofit/>
          </a:bodyPr>
          <a:lstStyle/>
          <a:p>
            <a:r>
              <a:rPr lang="en-GB" sz="4800" dirty="0" err="1" smtClean="0"/>
              <a:t>Extrasolar</a:t>
            </a:r>
            <a:r>
              <a:rPr lang="en-GB" sz="4800" dirty="0" smtClean="0"/>
              <a:t> planets and </a:t>
            </a:r>
            <a:r>
              <a:rPr lang="en-GB" sz="4800" dirty="0" err="1" smtClean="0"/>
              <a:t>Kepler’s</a:t>
            </a:r>
            <a:r>
              <a:rPr lang="en-GB" sz="4800" dirty="0" smtClean="0"/>
              <a:t> Third Law</a:t>
            </a:r>
            <a:endParaRPr lang="en-GB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400800"/>
            <a:ext cx="1301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AF. May 2015</a:t>
            </a:r>
            <a:endParaRPr lang="en-GB" sz="1600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28600" y="4343400"/>
          <a:ext cx="2819400" cy="1127760"/>
        </p:xfrm>
        <a:graphic>
          <a:graphicData uri="http://schemas.openxmlformats.org/presentationml/2006/ole">
            <p:oleObj spid="_x0000_s8194" name="Equation" r:id="rId3" imgW="1079280" imgH="431640" progId="Equation.DSMT4">
              <p:embed/>
            </p:oleObj>
          </a:graphicData>
        </a:graphic>
      </p:graphicFrame>
      <p:pic>
        <p:nvPicPr>
          <p:cNvPr id="8196" name="Picture 4" descr="Extrasolar planets are neato. .. And that's how I got deployed to harvest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1" y="-1"/>
            <a:ext cx="5791200" cy="6878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27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6019800" y="228600"/>
          <a:ext cx="2971800" cy="2289348"/>
        </p:xfrm>
        <a:graphic>
          <a:graphicData uri="http://schemas.openxmlformats.org/presentationml/2006/ole">
            <p:oleObj spid="_x0000_s3077" name="Equation" r:id="rId4" imgW="1384200" imgH="1066680" progId="Equation.DSMT4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1066800" y="838200"/>
          <a:ext cx="2286000" cy="984250"/>
        </p:xfrm>
        <a:graphic>
          <a:graphicData uri="http://schemas.openxmlformats.org/presentationml/2006/ole">
            <p:oleObj spid="_x0000_s3078" name="Equation" r:id="rId5" imgW="914400" imgH="393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581400" y="4343400"/>
          <a:ext cx="2438400" cy="1765254"/>
        </p:xfrm>
        <a:graphic>
          <a:graphicData uri="http://schemas.openxmlformats.org/presentationml/2006/ole">
            <p:oleObj spid="_x0000_s1029" name="Equation" r:id="rId4" imgW="1104840" imgH="799920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019800" y="609600"/>
          <a:ext cx="2709863" cy="2087563"/>
        </p:xfrm>
        <a:graphic>
          <a:graphicData uri="http://schemas.openxmlformats.org/presentationml/2006/ole">
            <p:oleObj spid="_x0000_s1030" name="Equation" r:id="rId5" imgW="1384200" imgH="1066680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066800" y="838200"/>
          <a:ext cx="2286000" cy="984250"/>
        </p:xfrm>
        <a:graphic>
          <a:graphicData uri="http://schemas.openxmlformats.org/presentationml/2006/ole">
            <p:oleObj spid="_x0000_s1031" name="Equation" r:id="rId6" imgW="914400" imgH="393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5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6019800" y="609600"/>
          <a:ext cx="2709414" cy="2087563"/>
        </p:xfrm>
        <a:graphic>
          <a:graphicData uri="http://schemas.openxmlformats.org/presentationml/2006/ole">
            <p:oleObj spid="_x0000_s7171" name="Equation" r:id="rId4" imgW="1384200" imgH="1066680" progId="Equation.DSMT4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066800" y="838200"/>
          <a:ext cx="2286000" cy="984250"/>
        </p:xfrm>
        <a:graphic>
          <a:graphicData uri="http://schemas.openxmlformats.org/presentationml/2006/ole">
            <p:oleObj spid="_x0000_s7172" name="Equation" r:id="rId5" imgW="914400" imgH="393480" progId="Equation.DSMT4">
              <p:embed/>
            </p:oleObj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990600" y="3886200"/>
          <a:ext cx="2438400" cy="1765300"/>
        </p:xfrm>
        <a:graphic>
          <a:graphicData uri="http://schemas.openxmlformats.org/presentationml/2006/ole">
            <p:oleObj spid="_x0000_s7173" name="Equation" r:id="rId6" imgW="1104840" imgH="79992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67400" y="5029200"/>
            <a:ext cx="2286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Earth-like candidates?</a:t>
            </a:r>
            <a:endParaRPr lang="en-GB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upload.wikimedia.org/wikipedia/commons/2/2b/Tycho_Bra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2286000" cy="3395049"/>
          </a:xfrm>
          <a:prstGeom prst="rect">
            <a:avLst/>
          </a:prstGeom>
          <a:noFill/>
        </p:spPr>
      </p:pic>
      <p:pic>
        <p:nvPicPr>
          <p:cNvPr id="24580" name="Picture 4" descr="http://upload.wikimedia.org/wikipedia/commons/f/f2/Nikolaus_Kopernik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95600" cy="3375775"/>
          </a:xfrm>
          <a:prstGeom prst="rect">
            <a:avLst/>
          </a:prstGeom>
          <a:noFill/>
        </p:spPr>
      </p:pic>
      <p:pic>
        <p:nvPicPr>
          <p:cNvPr id="24582" name="Picture 6" descr="http://upload.wikimedia.org/wikipedia/commons/d/d4/Johannes_Kepler_16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39069"/>
            <a:ext cx="1981200" cy="2718931"/>
          </a:xfrm>
          <a:prstGeom prst="rect">
            <a:avLst/>
          </a:prstGeom>
          <a:noFill/>
        </p:spPr>
      </p:pic>
      <p:pic>
        <p:nvPicPr>
          <p:cNvPr id="5" name="Picture 2" descr="File:GodfreyKneller-IsaacNewton-16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2326" y="4191000"/>
            <a:ext cx="194167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2019300" y="4953000"/>
            <a:ext cx="1219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Calibri" pitchFamily="34" charset="0"/>
              </a:rPr>
              <a:t>Johannes </a:t>
            </a:r>
            <a:r>
              <a:rPr lang="en-GB" dirty="0" err="1">
                <a:latin typeface="Calibri" pitchFamily="34" charset="0"/>
              </a:rPr>
              <a:t>Kepler</a:t>
            </a:r>
            <a:endParaRPr lang="en-GB" dirty="0"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1571-1630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29000" y="3429000"/>
            <a:ext cx="1330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Tycho</a:t>
            </a:r>
            <a:r>
              <a:rPr lang="en-GB" dirty="0" smtClean="0"/>
              <a:t> Brahe</a:t>
            </a:r>
          </a:p>
          <a:p>
            <a:r>
              <a:rPr lang="en-GB" dirty="0" smtClean="0"/>
              <a:t>1546-1601</a:t>
            </a:r>
            <a:endParaRPr lang="en-GB" dirty="0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0"/>
            <a:ext cx="156615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59939" y="2362200"/>
            <a:ext cx="31840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Nose lost in 1566 following a sword duel with third cousin </a:t>
            </a:r>
            <a:r>
              <a:rPr lang="en-GB" dirty="0" err="1" smtClean="0"/>
              <a:t>Manderup</a:t>
            </a:r>
            <a:r>
              <a:rPr lang="en-GB" dirty="0" smtClean="0"/>
              <a:t> </a:t>
            </a:r>
            <a:r>
              <a:rPr lang="en-GB" dirty="0" err="1" smtClean="0"/>
              <a:t>Parsberg</a:t>
            </a:r>
            <a:r>
              <a:rPr lang="en-GB" dirty="0" smtClean="0"/>
              <a:t> over the legitimacy of a mathematical formula!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419600" y="990600"/>
            <a:ext cx="2362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200" y="3429000"/>
            <a:ext cx="2079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Nicolaus</a:t>
            </a:r>
            <a:r>
              <a:rPr lang="en-GB" dirty="0" smtClean="0"/>
              <a:t> Copernicus</a:t>
            </a:r>
          </a:p>
          <a:p>
            <a:r>
              <a:rPr lang="en-GB" dirty="0" smtClean="0"/>
              <a:t>1473-1543</a:t>
            </a:r>
            <a:endParaRPr lang="en-GB" dirty="0"/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6235700" y="5486400"/>
            <a:ext cx="10667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Isaac Newton</a:t>
            </a:r>
          </a:p>
          <a:p>
            <a:r>
              <a:rPr lang="en-GB" dirty="0" smtClean="0">
                <a:latin typeface="Calibri" pitchFamily="34" charset="0"/>
              </a:rPr>
              <a:t>1642-1727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4038600"/>
            <a:ext cx="27336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http://4vector.com/i/free-vector-sun-vector_002563_4%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83101" y="5168900"/>
            <a:ext cx="317500" cy="287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http://astronomer.wpengine.netdna-cdn.com/wp-content/uploads/2013/06/kepler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591252"/>
            <a:ext cx="5867400" cy="3152775"/>
          </a:xfrm>
          <a:prstGeom prst="rect">
            <a:avLst/>
          </a:prstGeom>
          <a:noFill/>
        </p:spPr>
      </p:pic>
      <p:pic>
        <p:nvPicPr>
          <p:cNvPr id="1751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69481" y="0"/>
            <a:ext cx="9321382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08103" y="2355245"/>
          <a:ext cx="2500312" cy="2744787"/>
        </p:xfrm>
        <a:graphic>
          <a:graphicData uri="http://schemas.openxmlformats.org/presentationml/2006/ole">
            <p:oleObj spid="_x0000_s22530" name="Equation" r:id="rId5" imgW="1168200" imgH="1282680" progId="Equation.DSMT4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301740" y="2275870"/>
            <a:ext cx="3380798" cy="285273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TextBox 49"/>
          <p:cNvSpPr txBox="1">
            <a:spLocks noChangeArrowheads="1"/>
          </p:cNvSpPr>
          <p:nvPr/>
        </p:nvSpPr>
        <p:spPr bwMode="auto">
          <a:xfrm>
            <a:off x="1911465" y="3491895"/>
            <a:ext cx="1438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i="1" dirty="0">
                <a:latin typeface="Calibri" pitchFamily="34" charset="0"/>
              </a:rPr>
              <a:t>Eccentricity</a:t>
            </a:r>
            <a:r>
              <a:rPr lang="en-GB" sz="1400" dirty="0">
                <a:latin typeface="Calibri" pitchFamily="34" charset="0"/>
              </a:rPr>
              <a:t> of ellipse</a:t>
            </a:r>
          </a:p>
        </p:txBody>
      </p:sp>
      <p:sp>
        <p:nvSpPr>
          <p:cNvPr id="9" name="TextBox 50"/>
          <p:cNvSpPr txBox="1">
            <a:spLocks noChangeArrowheads="1"/>
          </p:cNvSpPr>
          <p:nvPr/>
        </p:nvSpPr>
        <p:spPr bwMode="auto">
          <a:xfrm>
            <a:off x="2892455" y="4355581"/>
            <a:ext cx="105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Calibri" pitchFamily="34" charset="0"/>
              </a:rPr>
              <a:t>Orbital period </a:t>
            </a:r>
            <a:r>
              <a:rPr lang="en-GB" sz="1400" i="1" dirty="0">
                <a:latin typeface="Calibri" pitchFamily="34" charset="0"/>
              </a:rPr>
              <a:t>P</a:t>
            </a:r>
          </a:p>
        </p:txBody>
      </p:sp>
      <p:sp>
        <p:nvSpPr>
          <p:cNvPr id="10" name="TextBox 51"/>
          <p:cNvSpPr txBox="1">
            <a:spLocks noChangeArrowheads="1"/>
          </p:cNvSpPr>
          <p:nvPr/>
        </p:nvSpPr>
        <p:spPr bwMode="auto">
          <a:xfrm>
            <a:off x="2246428" y="2463195"/>
            <a:ext cx="9461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i="1">
                <a:latin typeface="Calibri" pitchFamily="34" charset="0"/>
              </a:rPr>
              <a:t>Polar</a:t>
            </a:r>
            <a:r>
              <a:rPr lang="en-GB" sz="1400">
                <a:latin typeface="Calibri" pitchFamily="34" charset="0"/>
              </a:rPr>
              <a:t> equation of ellipse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30436" y="3266902"/>
            <a:ext cx="2169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Equal areas swept out in equal times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513811" y="3823855"/>
            <a:ext cx="465513" cy="11139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987636" y="3832167"/>
            <a:ext cx="2144684" cy="9892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5108" name="Object 4"/>
          <p:cNvGraphicFramePr>
            <a:graphicFrameLocks noChangeAspect="1"/>
          </p:cNvGraphicFramePr>
          <p:nvPr/>
        </p:nvGraphicFramePr>
        <p:xfrm>
          <a:off x="4629035" y="2347538"/>
          <a:ext cx="3721100" cy="788988"/>
        </p:xfrm>
        <a:graphic>
          <a:graphicData uri="http://schemas.openxmlformats.org/presentationml/2006/ole">
            <p:oleObj spid="_x0000_s22531" name="Equation" r:id="rId6" imgW="1739880" imgH="368280" progId="Equation.DSMT4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4577253" y="2345143"/>
            <a:ext cx="3826914" cy="81369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8" name="Picture 2" descr="File:Johannes Kepler 16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442168"/>
            <a:ext cx="1030778" cy="1415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1082358" y="6210300"/>
            <a:ext cx="1716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latin typeface="Calibri" pitchFamily="34" charset="0"/>
              </a:rPr>
              <a:t>Johannes </a:t>
            </a:r>
            <a:r>
              <a:rPr lang="en-GB" dirty="0" err="1">
                <a:latin typeface="Calibri" pitchFamily="34" charset="0"/>
              </a:rPr>
              <a:t>Kepler</a:t>
            </a:r>
            <a:endParaRPr lang="en-GB" dirty="0"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1571-1630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99070" y="3142211"/>
            <a:ext cx="1429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This is a constant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22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702" y="0"/>
            <a:ext cx="8620298" cy="683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6200000">
            <a:off x="-798022" y="2826327"/>
            <a:ext cx="230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Orbital period </a:t>
            </a:r>
            <a:r>
              <a:rPr lang="en-GB" i="1" dirty="0" smtClean="0"/>
              <a:t>P</a:t>
            </a:r>
            <a:r>
              <a:rPr lang="en-GB" dirty="0" smtClean="0"/>
              <a:t> /years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651268" y="5997979"/>
            <a:ext cx="3056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Semi-major axis of orbit </a:t>
            </a:r>
            <a:r>
              <a:rPr lang="en-GB" i="1" dirty="0" smtClean="0"/>
              <a:t>a</a:t>
            </a:r>
            <a:r>
              <a:rPr lang="en-GB" dirty="0" smtClean="0"/>
              <a:t> / AU</a:t>
            </a:r>
            <a:endParaRPr lang="en-GB" dirty="0"/>
          </a:p>
        </p:txBody>
      </p:sp>
      <p:pic>
        <p:nvPicPr>
          <p:cNvPr id="25607" name="Picture 7" descr="http://www.solstation.com/stars/venu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4475" y="6404808"/>
            <a:ext cx="133769" cy="133769"/>
          </a:xfrm>
          <a:prstGeom prst="rect">
            <a:avLst/>
          </a:prstGeom>
          <a:noFill/>
        </p:spPr>
      </p:pic>
      <p:pic>
        <p:nvPicPr>
          <p:cNvPr id="25611" name="Picture 11" descr="http://starchild.gsfc.nasa.gov/Images/StarChild/solar_system_level1/mar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30918" y="6315769"/>
            <a:ext cx="169258" cy="169258"/>
          </a:xfrm>
          <a:prstGeom prst="rect">
            <a:avLst/>
          </a:prstGeom>
          <a:noFill/>
        </p:spPr>
      </p:pic>
      <p:pic>
        <p:nvPicPr>
          <p:cNvPr id="25613" name="Picture 13" descr="http://www.cyberscience3d.com/store/media/catalog/product/cache/1/image/5e06319eda06f020e43594a9c230972d/j/u/jupit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39137" y="5795962"/>
            <a:ext cx="715957" cy="537401"/>
          </a:xfrm>
          <a:prstGeom prst="rect">
            <a:avLst/>
          </a:prstGeom>
          <a:noFill/>
        </p:spPr>
      </p:pic>
      <p:pic>
        <p:nvPicPr>
          <p:cNvPr id="25615" name="Picture 15" descr="http://space-facts.com/wp-content/uploads/saturn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54393" y="5076336"/>
            <a:ext cx="706408" cy="706408"/>
          </a:xfrm>
          <a:prstGeom prst="rect">
            <a:avLst/>
          </a:prstGeom>
          <a:noFill/>
        </p:spPr>
      </p:pic>
      <p:pic>
        <p:nvPicPr>
          <p:cNvPr id="25617" name="Picture 17" descr="https://encrypted-tbn3.gstatic.com/images?q=tbn:ANd9GcR7ctjLE7jRjsEtUGI5nuebyZMKywCIajn_V4b2pHF8tTzmWT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7956" y="3151593"/>
            <a:ext cx="344793" cy="607607"/>
          </a:xfrm>
          <a:prstGeom prst="rect">
            <a:avLst/>
          </a:prstGeom>
          <a:noFill/>
        </p:spPr>
      </p:pic>
      <p:pic>
        <p:nvPicPr>
          <p:cNvPr id="25619" name="Picture 19" descr="http://space-facts.com/wp-content/uploads/neptune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03830" y="610322"/>
            <a:ext cx="338570" cy="338570"/>
          </a:xfrm>
          <a:prstGeom prst="rect">
            <a:avLst/>
          </a:prstGeom>
          <a:noFill/>
        </p:spPr>
      </p:pic>
      <p:pic>
        <p:nvPicPr>
          <p:cNvPr id="25605" name="Picture 5" descr="http://space-facts.com/wp-content/uploads/mercury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26193" y="6402029"/>
            <a:ext cx="133464" cy="133464"/>
          </a:xfrm>
          <a:prstGeom prst="rect">
            <a:avLst/>
          </a:prstGeom>
          <a:noFill/>
        </p:spPr>
      </p:pic>
      <p:pic>
        <p:nvPicPr>
          <p:cNvPr id="25609" name="Picture 9" descr="http://upload.wikimedia.org/wikipedia/commons/2/22/Earth_Western_Hemisphere_transparent_background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7129" y="6342521"/>
            <a:ext cx="183990" cy="183990"/>
          </a:xfrm>
          <a:prstGeom prst="rect">
            <a:avLst/>
          </a:prstGeom>
          <a:noFill/>
        </p:spPr>
      </p:pic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5667375" y="731837"/>
          <a:ext cx="2327274" cy="1163637"/>
        </p:xfrm>
        <a:graphic>
          <a:graphicData uri="http://schemas.openxmlformats.org/presentationml/2006/ole">
            <p:oleObj spid="_x0000_s23554" name="Equation" r:id="rId13" imgW="457200" imgH="228600" progId="Equation.DSMT4">
              <p:embed/>
            </p:oleObj>
          </a:graphicData>
        </a:graphic>
      </p:graphicFrame>
      <p:graphicFrame>
        <p:nvGraphicFramePr>
          <p:cNvPr id="25624" name="Object 24"/>
          <p:cNvGraphicFramePr>
            <a:graphicFrameLocks noChangeAspect="1"/>
          </p:cNvGraphicFramePr>
          <p:nvPr/>
        </p:nvGraphicFramePr>
        <p:xfrm>
          <a:off x="1727201" y="2043113"/>
          <a:ext cx="3378200" cy="1893401"/>
        </p:xfrm>
        <a:graphic>
          <a:graphicData uri="http://schemas.openxmlformats.org/presentationml/2006/ole">
            <p:oleObj spid="_x0000_s23555" name="Equation" r:id="rId14" imgW="838080" imgH="469800" progId="Equation.DSMT4">
              <p:embed/>
            </p:oleObj>
          </a:graphicData>
        </a:graphic>
      </p:graphicFrame>
      <p:graphicFrame>
        <p:nvGraphicFramePr>
          <p:cNvPr id="25625" name="Object 25"/>
          <p:cNvGraphicFramePr>
            <a:graphicFrameLocks noChangeAspect="1"/>
          </p:cNvGraphicFramePr>
          <p:nvPr/>
        </p:nvGraphicFramePr>
        <p:xfrm>
          <a:off x="5838825" y="4405313"/>
          <a:ext cx="2790825" cy="1029757"/>
        </p:xfrm>
        <a:graphic>
          <a:graphicData uri="http://schemas.openxmlformats.org/presentationml/2006/ole">
            <p:oleObj spid="_x0000_s23556" name="Equation" r:id="rId15" imgW="1307880" imgH="482400" progId="Equation.DSMT4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047750" y="295275"/>
            <a:ext cx="284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Radii of planets not to scale!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000126" y="4752975"/>
            <a:ext cx="1181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Mercury, Venus, Earth, Mars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571750" y="5962650"/>
            <a:ext cx="82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Jupiter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209675" y="5895975"/>
            <a:ext cx="1" cy="361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819525" y="5276850"/>
            <a:ext cx="799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Saturn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324600" y="3371850"/>
            <a:ext cx="85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Uranus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7839075" y="361950"/>
            <a:ext cx="1005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Neptune</a:t>
            </a:r>
            <a:endParaRPr lang="en-GB" dirty="0"/>
          </a:p>
        </p:txBody>
      </p:sp>
      <p:pic>
        <p:nvPicPr>
          <p:cNvPr id="23" name="Picture 7" descr="http://upload.wikimedia.org/wikipedia/commons/d/d4/Johannes_Kepler_1610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264531" y="0"/>
            <a:ext cx="1168888" cy="1604356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2543695" y="1046787"/>
            <a:ext cx="17161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Johannes </a:t>
            </a:r>
            <a:r>
              <a:rPr lang="en-GB" dirty="0" err="1" smtClean="0"/>
              <a:t>Kepler</a:t>
            </a:r>
            <a:endParaRPr lang="en-GB" dirty="0" smtClean="0"/>
          </a:p>
          <a:p>
            <a:pPr algn="r"/>
            <a:r>
              <a:rPr lang="en-GB" dirty="0" smtClean="0"/>
              <a:t>1571-1630</a:t>
            </a:r>
          </a:p>
          <a:p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5885412" y="457201"/>
            <a:ext cx="1438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Kepler’s</a:t>
            </a:r>
            <a:r>
              <a:rPr lang="en-GB" dirty="0" smtClean="0"/>
              <a:t> Third Law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2" descr="File:GodfreyKneller-IsaacNewton-16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12888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TextBox 2"/>
          <p:cNvSpPr txBox="1">
            <a:spLocks noChangeArrowheads="1"/>
          </p:cNvSpPr>
          <p:nvPr/>
        </p:nvSpPr>
        <p:spPr bwMode="auto">
          <a:xfrm>
            <a:off x="1624013" y="149225"/>
            <a:ext cx="31257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Isaac Newton</a:t>
            </a:r>
          </a:p>
          <a:p>
            <a:r>
              <a:rPr lang="en-GB">
                <a:latin typeface="Calibri" pitchFamily="34" charset="0"/>
              </a:rPr>
              <a:t>(1642-1727) developed</a:t>
            </a:r>
          </a:p>
          <a:p>
            <a:r>
              <a:rPr lang="en-GB">
                <a:latin typeface="Calibri" pitchFamily="34" charset="0"/>
              </a:rPr>
              <a:t>a mathematical model of Gravity which predicted the elliptical orbits proposed by Kepler</a:t>
            </a:r>
          </a:p>
        </p:txBody>
      </p:sp>
      <p:pic>
        <p:nvPicPr>
          <p:cNvPr id="103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8425" y="0"/>
            <a:ext cx="39655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8563" y="3608388"/>
            <a:ext cx="3960812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5" descr="http://4vector.com/i/free-vector-sun-vector_002563_4%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1763" y="4954588"/>
            <a:ext cx="441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7731125" y="4022725"/>
            <a:ext cx="157163" cy="166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419725" y="4106863"/>
            <a:ext cx="2393950" cy="104775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624638" y="4589463"/>
          <a:ext cx="225425" cy="225425"/>
        </p:xfrm>
        <a:graphic>
          <a:graphicData uri="http://schemas.openxmlformats.org/presentationml/2006/ole">
            <p:oleObj spid="_x0000_s21506" name="Equation" r:id="rId7" imgW="114120" imgH="114120" progId="Equation.DSMT4">
              <p:embed/>
            </p:oleObj>
          </a:graphicData>
        </a:graphic>
      </p:graphicFrame>
      <p:cxnSp>
        <p:nvCxnSpPr>
          <p:cNvPr id="15" name="Straight Connector 14"/>
          <p:cNvCxnSpPr/>
          <p:nvPr/>
        </p:nvCxnSpPr>
        <p:spPr>
          <a:xfrm>
            <a:off x="5419725" y="5145088"/>
            <a:ext cx="1430338" cy="0"/>
          </a:xfrm>
          <a:prstGeom prst="line">
            <a:avLst/>
          </a:prstGeom>
          <a:ln>
            <a:solidFill>
              <a:schemeClr val="tx1"/>
            </a:solidFill>
            <a:prstDash val="lg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911850" y="4867275"/>
          <a:ext cx="247650" cy="325438"/>
        </p:xfrm>
        <a:graphic>
          <a:graphicData uri="http://schemas.openxmlformats.org/presentationml/2006/ole">
            <p:oleObj spid="_x0000_s21507" name="Equation" r:id="rId8" imgW="126720" imgH="164880" progId="Equation.DSMT4">
              <p:embed/>
            </p:oleObj>
          </a:graphicData>
        </a:graphic>
      </p:graphicFrame>
      <p:cxnSp>
        <p:nvCxnSpPr>
          <p:cNvPr id="19" name="Straight Arrow Connector 18"/>
          <p:cNvCxnSpPr/>
          <p:nvPr/>
        </p:nvCxnSpPr>
        <p:spPr>
          <a:xfrm flipV="1">
            <a:off x="5014913" y="3508375"/>
            <a:ext cx="39624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00038" y="3951288"/>
          <a:ext cx="2500312" cy="2744787"/>
        </p:xfrm>
        <a:graphic>
          <a:graphicData uri="http://schemas.openxmlformats.org/presentationml/2006/ole">
            <p:oleObj spid="_x0000_s21508" name="Equation" r:id="rId9" imgW="1168200" imgH="1282680" progId="Equation.DSMT4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819900" y="3201988"/>
          <a:ext cx="373063" cy="325437"/>
        </p:xfrm>
        <a:graphic>
          <a:graphicData uri="http://schemas.openxmlformats.org/presentationml/2006/ole">
            <p:oleObj spid="_x0000_s21509" name="Equation" r:id="rId10" imgW="190440" imgH="164880" progId="Equation.DSMT4">
              <p:embed/>
            </p:oleObj>
          </a:graphicData>
        </a:graphic>
      </p:graphicFrame>
      <p:cxnSp>
        <p:nvCxnSpPr>
          <p:cNvPr id="24" name="Straight Arrow Connector 23"/>
          <p:cNvCxnSpPr/>
          <p:nvPr/>
        </p:nvCxnSpPr>
        <p:spPr>
          <a:xfrm flipH="1">
            <a:off x="4846638" y="3965575"/>
            <a:ext cx="15875" cy="234315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462463" y="4867275"/>
          <a:ext cx="373062" cy="325438"/>
        </p:xfrm>
        <a:graphic>
          <a:graphicData uri="http://schemas.openxmlformats.org/presentationml/2006/ole">
            <p:oleObj spid="_x0000_s21510" name="Equation" r:id="rId11" imgW="190440" imgH="164880" progId="Equation.DSMT4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7893050" y="3832225"/>
          <a:ext cx="246063" cy="196850"/>
        </p:xfrm>
        <a:graphic>
          <a:graphicData uri="http://schemas.openxmlformats.org/presentationml/2006/ole">
            <p:oleObj spid="_x0000_s21511" name="Equation" r:id="rId12" imgW="190440" imgH="152280" progId="Equation.DSMT4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5316538" y="4721225"/>
          <a:ext cx="319087" cy="287338"/>
        </p:xfrm>
        <a:graphic>
          <a:graphicData uri="http://schemas.openxmlformats.org/presentationml/2006/ole">
            <p:oleObj spid="_x0000_s21512" name="Equation" r:id="rId13" imgW="241200" imgH="215640" progId="Equation.DSMT4">
              <p:embed/>
            </p:oleObj>
          </a:graphicData>
        </a:graphic>
      </p:graphicFrame>
      <p:sp>
        <p:nvSpPr>
          <p:cNvPr id="1045" name="TextBox 29"/>
          <p:cNvSpPr txBox="1">
            <a:spLocks noChangeArrowheads="1"/>
          </p:cNvSpPr>
          <p:nvPr/>
        </p:nvSpPr>
        <p:spPr bwMode="auto">
          <a:xfrm>
            <a:off x="7515225" y="2959100"/>
            <a:ext cx="1063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</a:rPr>
              <a:t>Semi-major </a:t>
            </a:r>
          </a:p>
          <a:p>
            <a:r>
              <a:rPr lang="en-GB" sz="1400">
                <a:latin typeface="Calibri" pitchFamily="34" charset="0"/>
              </a:rPr>
              <a:t>axis</a:t>
            </a:r>
          </a:p>
        </p:txBody>
      </p:sp>
      <p:sp>
        <p:nvSpPr>
          <p:cNvPr id="1046" name="TextBox 30"/>
          <p:cNvSpPr txBox="1">
            <a:spLocks noChangeArrowheads="1"/>
          </p:cNvSpPr>
          <p:nvPr/>
        </p:nvSpPr>
        <p:spPr bwMode="auto">
          <a:xfrm>
            <a:off x="3810000" y="4117975"/>
            <a:ext cx="8286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Semi-minor axis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4281488" y="4646613"/>
            <a:ext cx="223837" cy="2492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248525" y="3259138"/>
            <a:ext cx="300038" cy="825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6883400" y="4130675"/>
            <a:ext cx="855663" cy="382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7145338" y="4298950"/>
          <a:ext cx="1122362" cy="581025"/>
        </p:xfrm>
        <a:graphic>
          <a:graphicData uri="http://schemas.openxmlformats.org/presentationml/2006/ole">
            <p:oleObj spid="_x0000_s21513" name="Equation" r:id="rId14" imgW="736560" imgH="380880" progId="Equation.DSMT4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1525588" y="2295525"/>
          <a:ext cx="2968625" cy="1268413"/>
        </p:xfrm>
        <a:graphic>
          <a:graphicData uri="http://schemas.openxmlformats.org/presentationml/2006/ole">
            <p:oleObj spid="_x0000_s21514" name="Equation" r:id="rId15" imgW="1396800" imgH="596880" progId="Equation.DSMT4">
              <p:embed/>
            </p:oleObj>
          </a:graphicData>
        </a:graphic>
      </p:graphicFrame>
      <p:sp>
        <p:nvSpPr>
          <p:cNvPr id="1050" name="TextBox 41"/>
          <p:cNvSpPr txBox="1">
            <a:spLocks noChangeArrowheads="1"/>
          </p:cNvSpPr>
          <p:nvPr/>
        </p:nvSpPr>
        <p:spPr bwMode="auto">
          <a:xfrm>
            <a:off x="249238" y="2386013"/>
            <a:ext cx="1155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Force of gravity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1163638" y="2693988"/>
            <a:ext cx="382587" cy="7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2" name="TextBox 44"/>
          <p:cNvSpPr txBox="1">
            <a:spLocks noChangeArrowheads="1"/>
          </p:cNvSpPr>
          <p:nvPr/>
        </p:nvSpPr>
        <p:spPr bwMode="auto">
          <a:xfrm>
            <a:off x="3449638" y="1687513"/>
            <a:ext cx="1879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Planet and Solar masses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2900363" y="2160588"/>
            <a:ext cx="590550" cy="233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513348" y="2286000"/>
            <a:ext cx="3008775" cy="130492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193675" y="3871913"/>
            <a:ext cx="2957513" cy="285273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56" name="TextBox 49"/>
          <p:cNvSpPr txBox="1">
            <a:spLocks noChangeArrowheads="1"/>
          </p:cNvSpPr>
          <p:nvPr/>
        </p:nvSpPr>
        <p:spPr bwMode="auto">
          <a:xfrm>
            <a:off x="1803400" y="5087938"/>
            <a:ext cx="14382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i="1" dirty="0">
                <a:latin typeface="Calibri" pitchFamily="34" charset="0"/>
              </a:rPr>
              <a:t>Eccentricity</a:t>
            </a:r>
            <a:r>
              <a:rPr lang="en-GB" sz="1400" dirty="0">
                <a:latin typeface="Calibri" pitchFamily="34" charset="0"/>
              </a:rPr>
              <a:t> of ellipse</a:t>
            </a:r>
          </a:p>
        </p:txBody>
      </p:sp>
      <p:sp>
        <p:nvSpPr>
          <p:cNvPr id="1057" name="TextBox 50"/>
          <p:cNvSpPr txBox="1">
            <a:spLocks noChangeArrowheads="1"/>
          </p:cNvSpPr>
          <p:nvPr/>
        </p:nvSpPr>
        <p:spPr bwMode="auto">
          <a:xfrm>
            <a:off x="3208338" y="5984875"/>
            <a:ext cx="1055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latin typeface="Calibri" pitchFamily="34" charset="0"/>
              </a:rPr>
              <a:t>Orbital period </a:t>
            </a:r>
            <a:r>
              <a:rPr lang="en-GB" sz="1400" i="1">
                <a:latin typeface="Calibri" pitchFamily="34" charset="0"/>
              </a:rPr>
              <a:t>P</a:t>
            </a:r>
          </a:p>
        </p:txBody>
      </p:sp>
      <p:sp>
        <p:nvSpPr>
          <p:cNvPr id="1058" name="TextBox 51"/>
          <p:cNvSpPr txBox="1">
            <a:spLocks noChangeArrowheads="1"/>
          </p:cNvSpPr>
          <p:nvPr/>
        </p:nvSpPr>
        <p:spPr bwMode="auto">
          <a:xfrm>
            <a:off x="2138363" y="4059238"/>
            <a:ext cx="9461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i="1">
                <a:latin typeface="Calibri" pitchFamily="34" charset="0"/>
              </a:rPr>
              <a:t>Polar</a:t>
            </a:r>
            <a:r>
              <a:rPr lang="en-GB" sz="1400">
                <a:latin typeface="Calibri" pitchFamily="34" charset="0"/>
              </a:rPr>
              <a:t> equation of ellipse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04800" y="2819400"/>
          <a:ext cx="5135562" cy="3886200"/>
        </p:xfrm>
        <a:graphic>
          <a:graphicData uri="http://schemas.openxmlformats.org/presentationml/2006/ole">
            <p:oleObj spid="_x0000_s6146" name="Equation" r:id="rId3" imgW="2806560" imgH="2120760" progId="Equation.DSMT4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5127840" y="228600"/>
          <a:ext cx="3720885" cy="3276600"/>
        </p:xfrm>
        <a:graphic>
          <a:graphicData uri="http://schemas.openxmlformats.org/presentationml/2006/ole">
            <p:oleObj spid="_x0000_s6148" name="Equation" r:id="rId4" imgW="1562040" imgH="138420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52400"/>
            <a:ext cx="1928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Kepler’s</a:t>
            </a:r>
            <a:r>
              <a:rPr lang="en-GB" b="1" dirty="0" smtClean="0"/>
              <a:t> Third Law</a:t>
            </a:r>
            <a:endParaRPr lang="en-GB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04800" y="749300"/>
          <a:ext cx="2895600" cy="1778000"/>
        </p:xfrm>
        <a:graphic>
          <a:graphicData uri="http://schemas.openxmlformats.org/presentationml/2006/ole">
            <p:oleObj spid="_x0000_s6149" name="Equation" r:id="rId5" imgW="1447560" imgH="888840" progId="Equation.DSMT4">
              <p:embed/>
            </p:oleObj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6248400" y="3810000"/>
          <a:ext cx="2571750" cy="2032000"/>
        </p:xfrm>
        <a:graphic>
          <a:graphicData uri="http://schemas.openxmlformats.org/presentationml/2006/ole">
            <p:oleObj spid="_x0000_s6150" name="Equation" r:id="rId6" imgW="1028520" imgH="81252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9400" y="6096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semi-major axis of elliptical orbit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8001000" y="5791200"/>
            <a:ext cx="152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41300" y="2755900"/>
            <a:ext cx="2286000" cy="863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76200"/>
            <a:ext cx="9030093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6096000" y="4174096"/>
          <a:ext cx="3048000" cy="2683904"/>
        </p:xfrm>
        <a:graphic>
          <a:graphicData uri="http://schemas.openxmlformats.org/presentationml/2006/ole">
            <p:oleObj spid="_x0000_s5123" name="Equation" r:id="rId4" imgW="1562040" imgH="1384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06857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904323" y="4267200"/>
          <a:ext cx="4239677" cy="2590800"/>
        </p:xfrm>
        <a:graphic>
          <a:graphicData uri="http://schemas.openxmlformats.org/presentationml/2006/ole">
            <p:oleObj spid="_x0000_s4099" name="Equation" r:id="rId4" imgW="2273040" imgH="139680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53200" y="122872"/>
            <a:ext cx="25433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Vertical intercept is very </a:t>
            </a:r>
          </a:p>
          <a:p>
            <a:r>
              <a:rPr lang="en-GB" b="1" dirty="0" smtClean="0"/>
              <a:t>close to </a:t>
            </a:r>
            <a:r>
              <a:rPr lang="en-GB" b="1" dirty="0" err="1" smtClean="0"/>
              <a:t>ln</a:t>
            </a:r>
            <a:r>
              <a:rPr lang="en-GB" b="1" dirty="0" smtClean="0"/>
              <a:t>(365) = 5.90</a:t>
            </a:r>
          </a:p>
          <a:p>
            <a:endParaRPr lang="en-GB" b="1" dirty="0" smtClean="0"/>
          </a:p>
          <a:p>
            <a:r>
              <a:rPr lang="en-GB" b="1" dirty="0" smtClean="0"/>
              <a:t>Gradient is 1.49, not far</a:t>
            </a:r>
          </a:p>
          <a:p>
            <a:r>
              <a:rPr lang="en-GB" b="1" dirty="0" smtClean="0"/>
              <a:t>off the </a:t>
            </a:r>
            <a:r>
              <a:rPr lang="en-GB" b="1" dirty="0" err="1" smtClean="0"/>
              <a:t>Kepler</a:t>
            </a:r>
            <a:r>
              <a:rPr lang="en-GB" b="1" dirty="0" smtClean="0"/>
              <a:t> #3</a:t>
            </a:r>
          </a:p>
          <a:p>
            <a:r>
              <a:rPr lang="en-GB" b="1" dirty="0" smtClean="0"/>
              <a:t>prediction of 3/2</a:t>
            </a:r>
            <a:endParaRPr lang="en-GB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149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953000" y="609600"/>
          <a:ext cx="3797300" cy="2925762"/>
        </p:xfrm>
        <a:graphic>
          <a:graphicData uri="http://schemas.openxmlformats.org/presentationml/2006/ole">
            <p:oleObj spid="_x0000_s2051" name="Equation" r:id="rId4" imgW="1384200" imgH="1066680" progId="Equation.DSMT4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5715000" y="4495800"/>
          <a:ext cx="2971800" cy="1279525"/>
        </p:xfrm>
        <a:graphic>
          <a:graphicData uri="http://schemas.openxmlformats.org/presentationml/2006/ole">
            <p:oleObj spid="_x0000_s2052" name="Equation" r:id="rId5" imgW="914400" imgH="39348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179</Words>
  <Application>Microsoft Office PowerPoint</Application>
  <PresentationFormat>On-screen Show (4:3)</PresentationFormat>
  <Paragraphs>50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Extrasolar planets and Kepler’s Third Law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14</cp:revision>
  <dcterms:created xsi:type="dcterms:W3CDTF">2006-08-16T00:00:00Z</dcterms:created>
  <dcterms:modified xsi:type="dcterms:W3CDTF">2015-05-17T14:41:44Z</dcterms:modified>
</cp:coreProperties>
</file>