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9" r:id="rId9"/>
    <p:sldId id="268" r:id="rId10"/>
    <p:sldId id="264" r:id="rId11"/>
    <p:sldId id="265" r:id="rId12"/>
    <p:sldId id="256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3" Type="http://schemas.openxmlformats.org/officeDocument/2006/relationships/image" Target="../media/image60.wmf"/><Relationship Id="rId7" Type="http://schemas.openxmlformats.org/officeDocument/2006/relationships/image" Target="../media/image76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6" Type="http://schemas.openxmlformats.org/officeDocument/2006/relationships/image" Target="../media/image75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Relationship Id="rId9" Type="http://schemas.openxmlformats.org/officeDocument/2006/relationships/image" Target="../media/image7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image" Target="../media/image41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12" Type="http://schemas.openxmlformats.org/officeDocument/2006/relationships/image" Target="../media/image40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11" Type="http://schemas.openxmlformats.org/officeDocument/2006/relationships/image" Target="../media/image39.wmf"/><Relationship Id="rId5" Type="http://schemas.openxmlformats.org/officeDocument/2006/relationships/image" Target="../media/image33.wmf"/><Relationship Id="rId15" Type="http://schemas.openxmlformats.org/officeDocument/2006/relationships/image" Target="../media/image43.wmf"/><Relationship Id="rId10" Type="http://schemas.openxmlformats.org/officeDocument/2006/relationships/image" Target="../media/image38.wmf"/><Relationship Id="rId4" Type="http://schemas.openxmlformats.org/officeDocument/2006/relationships/image" Target="../media/image32.wmf"/><Relationship Id="rId9" Type="http://schemas.openxmlformats.org/officeDocument/2006/relationships/image" Target="../media/image37.wmf"/><Relationship Id="rId14" Type="http://schemas.openxmlformats.org/officeDocument/2006/relationships/image" Target="../media/image4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4" Type="http://schemas.openxmlformats.org/officeDocument/2006/relationships/image" Target="../media/image60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image" Target="../media/image59.wmf"/><Relationship Id="rId7" Type="http://schemas.openxmlformats.org/officeDocument/2006/relationships/image" Target="../media/image68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6" Type="http://schemas.openxmlformats.org/officeDocument/2006/relationships/image" Target="../media/image67.wmf"/><Relationship Id="rId5" Type="http://schemas.openxmlformats.org/officeDocument/2006/relationships/image" Target="../media/image66.wmf"/><Relationship Id="rId10" Type="http://schemas.openxmlformats.org/officeDocument/2006/relationships/image" Target="../media/image71.wmf"/><Relationship Id="rId4" Type="http://schemas.openxmlformats.org/officeDocument/2006/relationships/image" Target="../media/image60.wmf"/><Relationship Id="rId9" Type="http://schemas.openxmlformats.org/officeDocument/2006/relationships/image" Target="../media/image7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jpe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9" Type="http://schemas.openxmlformats.org/officeDocument/2006/relationships/oleObject" Target="../embeddings/oleObject3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hyperlink" Target="http://www.nuffieldfoundation.org/practical-physics/van-de-graaff-generator-safety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3" Type="http://schemas.openxmlformats.org/officeDocument/2006/relationships/image" Target="../media/image61.png"/><Relationship Id="rId7" Type="http://schemas.openxmlformats.org/officeDocument/2006/relationships/image" Target="../media/image64.png"/><Relationship Id="rId12" Type="http://schemas.openxmlformats.org/officeDocument/2006/relationships/image" Target="../media/image6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4.png"/><Relationship Id="rId11" Type="http://schemas.openxmlformats.org/officeDocument/2006/relationships/oleObject" Target="../embeddings/oleObject49.bin"/><Relationship Id="rId5" Type="http://schemas.openxmlformats.org/officeDocument/2006/relationships/image" Target="../media/image63.png"/><Relationship Id="rId10" Type="http://schemas.openxmlformats.org/officeDocument/2006/relationships/oleObject" Target="../embeddings/oleObject48.bin"/><Relationship Id="rId4" Type="http://schemas.openxmlformats.org/officeDocument/2006/relationships/image" Target="../media/image62.png"/><Relationship Id="rId9" Type="http://schemas.openxmlformats.org/officeDocument/2006/relationships/oleObject" Target="../embeddings/oleObject4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5.png"/><Relationship Id="rId18" Type="http://schemas.openxmlformats.org/officeDocument/2006/relationships/oleObject" Target="../embeddings/oleObject58.bin"/><Relationship Id="rId3" Type="http://schemas.openxmlformats.org/officeDocument/2006/relationships/image" Target="../media/image72.png"/><Relationship Id="rId7" Type="http://schemas.openxmlformats.org/officeDocument/2006/relationships/image" Target="../media/image44.png"/><Relationship Id="rId12" Type="http://schemas.openxmlformats.org/officeDocument/2006/relationships/oleObject" Target="../embeddings/oleObject53.bin"/><Relationship Id="rId17" Type="http://schemas.openxmlformats.org/officeDocument/2006/relationships/oleObject" Target="../embeddings/oleObject57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56.bin"/><Relationship Id="rId1" Type="http://schemas.openxmlformats.org/officeDocument/2006/relationships/vmlDrawing" Target="../drawings/vmlDrawing9.vml"/><Relationship Id="rId6" Type="http://schemas.openxmlformats.org/officeDocument/2006/relationships/image" Target="../media/image63.png"/><Relationship Id="rId11" Type="http://schemas.openxmlformats.org/officeDocument/2006/relationships/oleObject" Target="../embeddings/oleObject52.bin"/><Relationship Id="rId5" Type="http://schemas.openxmlformats.org/officeDocument/2006/relationships/image" Target="../media/image62.png"/><Relationship Id="rId15" Type="http://schemas.openxmlformats.org/officeDocument/2006/relationships/oleObject" Target="../embeddings/oleObject55.bin"/><Relationship Id="rId10" Type="http://schemas.openxmlformats.org/officeDocument/2006/relationships/oleObject" Target="../embeddings/oleObject51.bin"/><Relationship Id="rId19" Type="http://schemas.openxmlformats.org/officeDocument/2006/relationships/oleObject" Target="../embeddings/oleObject59.bin"/><Relationship Id="rId4" Type="http://schemas.openxmlformats.org/officeDocument/2006/relationships/image" Target="../media/image61.png"/><Relationship Id="rId9" Type="http://schemas.openxmlformats.org/officeDocument/2006/relationships/oleObject" Target="../embeddings/oleObject50.bin"/><Relationship Id="rId14" Type="http://schemas.openxmlformats.org/officeDocument/2006/relationships/oleObject" Target="../embeddings/oleObject5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13" Type="http://schemas.openxmlformats.org/officeDocument/2006/relationships/oleObject" Target="../embeddings/oleObject64.bin"/><Relationship Id="rId3" Type="http://schemas.openxmlformats.org/officeDocument/2006/relationships/image" Target="../media/image79.png"/><Relationship Id="rId7" Type="http://schemas.openxmlformats.org/officeDocument/2006/relationships/image" Target="../media/image64.png"/><Relationship Id="rId12" Type="http://schemas.openxmlformats.org/officeDocument/2006/relationships/oleObject" Target="../embeddings/oleObject63.bin"/><Relationship Id="rId17" Type="http://schemas.openxmlformats.org/officeDocument/2006/relationships/oleObject" Target="../embeddings/oleObject68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67.bin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4.png"/><Relationship Id="rId11" Type="http://schemas.openxmlformats.org/officeDocument/2006/relationships/image" Target="../media/image65.png"/><Relationship Id="rId5" Type="http://schemas.openxmlformats.org/officeDocument/2006/relationships/image" Target="../media/image63.png"/><Relationship Id="rId15" Type="http://schemas.openxmlformats.org/officeDocument/2006/relationships/oleObject" Target="../embeddings/oleObject66.bin"/><Relationship Id="rId10" Type="http://schemas.openxmlformats.org/officeDocument/2006/relationships/oleObject" Target="../embeddings/oleObject62.bin"/><Relationship Id="rId4" Type="http://schemas.openxmlformats.org/officeDocument/2006/relationships/image" Target="../media/image61.png"/><Relationship Id="rId9" Type="http://schemas.openxmlformats.org/officeDocument/2006/relationships/oleObject" Target="../embeddings/oleObject61.bin"/><Relationship Id="rId14" Type="http://schemas.openxmlformats.org/officeDocument/2006/relationships/oleObject" Target="../embeddings/oleObject6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eyden_jar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20.pn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28.pn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2.bin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oleObject" Target="../embeddings/oleObject27.bin"/><Relationship Id="rId18" Type="http://schemas.openxmlformats.org/officeDocument/2006/relationships/oleObject" Target="../embeddings/oleObject32.bin"/><Relationship Id="rId3" Type="http://schemas.openxmlformats.org/officeDocument/2006/relationships/image" Target="../media/image44.png"/><Relationship Id="rId21" Type="http://schemas.openxmlformats.org/officeDocument/2006/relationships/oleObject" Target="../embeddings/oleObject35.bin"/><Relationship Id="rId7" Type="http://schemas.openxmlformats.org/officeDocument/2006/relationships/oleObject" Target="../embeddings/oleObject21.bin"/><Relationship Id="rId12" Type="http://schemas.openxmlformats.org/officeDocument/2006/relationships/oleObject" Target="../embeddings/oleObject26.bin"/><Relationship Id="rId17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0.bin"/><Relationship Id="rId20" Type="http://schemas.openxmlformats.org/officeDocument/2006/relationships/oleObject" Target="../embeddings/oleObject34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0.bin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19.bin"/><Relationship Id="rId15" Type="http://schemas.openxmlformats.org/officeDocument/2006/relationships/oleObject" Target="../embeddings/oleObject29.bin"/><Relationship Id="rId10" Type="http://schemas.openxmlformats.org/officeDocument/2006/relationships/oleObject" Target="../embeddings/oleObject24.bin"/><Relationship Id="rId19" Type="http://schemas.openxmlformats.org/officeDocument/2006/relationships/oleObject" Target="../embeddings/oleObject33.bin"/><Relationship Id="rId4" Type="http://schemas.openxmlformats.org/officeDocument/2006/relationships/oleObject" Target="../embeddings/oleObject18.bin"/><Relationship Id="rId9" Type="http://schemas.openxmlformats.org/officeDocument/2006/relationships/oleObject" Target="../embeddings/oleObject23.bin"/><Relationship Id="rId14" Type="http://schemas.openxmlformats.org/officeDocument/2006/relationships/oleObject" Target="../embeddings/oleObject28.bin"/><Relationship Id="rId22" Type="http://schemas.openxmlformats.org/officeDocument/2006/relationships/oleObject" Target="../embeddings/oleObject3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618" name="Picture 2" descr="http://upload.wikimedia.org/wikipedia/commons/b/b9/Capacitors_%287189597135%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905000"/>
            <a:ext cx="3128355" cy="208557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4800" y="76200"/>
            <a:ext cx="497296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800" dirty="0" smtClean="0"/>
              <a:t>Capacitors</a:t>
            </a:r>
          </a:p>
        </p:txBody>
      </p:sp>
      <p:pic>
        <p:nvPicPr>
          <p:cNvPr id="239620" name="Picture 4" descr="http://upload.wikimedia.org/wikipedia/commons/thumb/1/1c/Types_of_capacitor.svg/489px-Types_of_capacitor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781833"/>
            <a:ext cx="4038600" cy="1866510"/>
          </a:xfrm>
          <a:prstGeom prst="rect">
            <a:avLst/>
          </a:prstGeom>
          <a:noFill/>
        </p:spPr>
      </p:pic>
      <p:pic>
        <p:nvPicPr>
          <p:cNvPr id="239622" name="Picture 6" descr="http://upload.wikimedia.org/wikipedia/commons/8/86/Photo-SMDcapacitor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1" y="4940486"/>
            <a:ext cx="2057400" cy="154219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489768" y="6488668"/>
            <a:ext cx="1654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Scale in cm</a:t>
            </a:r>
          </a:p>
        </p:txBody>
      </p:sp>
      <p:graphicFrame>
        <p:nvGraphicFramePr>
          <p:cNvPr id="239623" name="Object 7"/>
          <p:cNvGraphicFramePr>
            <a:graphicFrameLocks noChangeAspect="1"/>
          </p:cNvGraphicFramePr>
          <p:nvPr/>
        </p:nvGraphicFramePr>
        <p:xfrm>
          <a:off x="4038600" y="1828800"/>
          <a:ext cx="2068512" cy="815975"/>
        </p:xfrm>
        <a:graphic>
          <a:graphicData uri="http://schemas.openxmlformats.org/presentationml/2006/ole">
            <p:oleObj spid="_x0000_s1026" name="Equation" r:id="rId6" imgW="482400" imgH="190440" progId="Equation.DSMT4">
              <p:embed/>
            </p:oleObj>
          </a:graphicData>
        </a:graphic>
      </p:graphicFrame>
      <p:graphicFrame>
        <p:nvGraphicFramePr>
          <p:cNvPr id="239624" name="Object 8"/>
          <p:cNvGraphicFramePr>
            <a:graphicFrameLocks noChangeAspect="1"/>
          </p:cNvGraphicFramePr>
          <p:nvPr/>
        </p:nvGraphicFramePr>
        <p:xfrm>
          <a:off x="4038600" y="2743200"/>
          <a:ext cx="4393337" cy="921385"/>
        </p:xfrm>
        <a:graphic>
          <a:graphicData uri="http://schemas.openxmlformats.org/presentationml/2006/ole">
            <p:oleObj spid="_x0000_s1027" name="Equation" r:id="rId7" imgW="1028520" imgH="215640" progId="Equation.DSMT4">
              <p:embed/>
            </p:oleObj>
          </a:graphicData>
        </a:graphic>
      </p:graphicFrame>
      <p:pic>
        <p:nvPicPr>
          <p:cNvPr id="9" name="Picture 2" descr="http://upload.wikimedia.org/wikipedia/commons/thumb/c/cd/Capacitor_schematic_with_dielectric.svg/430px-Capacitor_schematic_with_dielectric.sv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82691" y="0"/>
            <a:ext cx="2161309" cy="2377440"/>
          </a:xfrm>
          <a:prstGeom prst="rect">
            <a:avLst/>
          </a:prstGeom>
          <a:noFill/>
        </p:spPr>
      </p:pic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4106486" y="3530139"/>
          <a:ext cx="2449513" cy="1577975"/>
        </p:xfrm>
        <a:graphic>
          <a:graphicData uri="http://schemas.openxmlformats.org/presentationml/2006/ole">
            <p:oleObj spid="_x0000_s1029" name="Equation" r:id="rId9" imgW="571320" imgH="36828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57200" y="1371600"/>
            <a:ext cx="4389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 electrical component which stores charge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567055" y="4139738"/>
            <a:ext cx="2322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parallel plate capacitor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f.ydcdn.net/1.0.1.27/images/main/Van%20de%20Graaff%20generat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323" y="0"/>
            <a:ext cx="4368800" cy="68513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95702" y="315883"/>
            <a:ext cx="3633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capacitance of a metal sphere of</a:t>
            </a:r>
          </a:p>
          <a:p>
            <a:r>
              <a:rPr lang="en-GB" dirty="0" smtClean="0"/>
              <a:t>radius </a:t>
            </a:r>
            <a:r>
              <a:rPr lang="en-GB" i="1" dirty="0" smtClean="0"/>
              <a:t>R</a:t>
            </a:r>
            <a:r>
              <a:rPr lang="en-GB" dirty="0" smtClean="0"/>
              <a:t> is given by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5184834" y="1046135"/>
          <a:ext cx="2005676" cy="641816"/>
        </p:xfrm>
        <a:graphic>
          <a:graphicData uri="http://schemas.openxmlformats.org/presentationml/2006/ole">
            <p:oleObj spid="_x0000_s5122" name="Equation" r:id="rId4" imgW="634680" imgH="203040" progId="Equation.DSMT4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170516" y="1961803"/>
            <a:ext cx="3143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permittivity of free space is</a:t>
            </a:r>
          </a:p>
        </p:txBody>
      </p:sp>
      <p:graphicFrame>
        <p:nvGraphicFramePr>
          <p:cNvPr id="250884" name="Object 4"/>
          <p:cNvGraphicFramePr>
            <a:graphicFrameLocks noChangeAspect="1"/>
          </p:cNvGraphicFramePr>
          <p:nvPr/>
        </p:nvGraphicFramePr>
        <p:xfrm>
          <a:off x="5211214" y="2379519"/>
          <a:ext cx="3600277" cy="666148"/>
        </p:xfrm>
        <a:graphic>
          <a:graphicData uri="http://schemas.openxmlformats.org/presentationml/2006/ole">
            <p:oleObj spid="_x0000_s5123" name="Equation" r:id="rId5" imgW="1168200" imgH="21564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206538" y="3194858"/>
            <a:ext cx="37598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 the Capacitance of a 0.2m radius</a:t>
            </a:r>
          </a:p>
          <a:p>
            <a:r>
              <a:rPr lang="en-GB" dirty="0" smtClean="0"/>
              <a:t>Van </a:t>
            </a:r>
            <a:r>
              <a:rPr lang="en-GB" dirty="0" err="1" smtClean="0"/>
              <a:t>der</a:t>
            </a:r>
            <a:r>
              <a:rPr lang="en-GB" dirty="0" smtClean="0"/>
              <a:t> </a:t>
            </a:r>
            <a:r>
              <a:rPr lang="en-GB" dirty="0" err="1" smtClean="0"/>
              <a:t>Graaf</a:t>
            </a:r>
            <a:r>
              <a:rPr lang="en-GB" dirty="0" smtClean="0"/>
              <a:t> generator is about 22pF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37018" y="4015048"/>
            <a:ext cx="3386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energy stored in a capacitor is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237364" y="4472940"/>
          <a:ext cx="2808847" cy="589511"/>
        </p:xfrm>
        <a:graphic>
          <a:graphicData uri="http://schemas.openxmlformats.org/presentationml/2006/ole">
            <p:oleObj spid="_x0000_s5124" name="Equation" r:id="rId6" imgW="1028520" imgH="21564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181599" y="5173288"/>
            <a:ext cx="37795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voltage of a typical Van </a:t>
            </a:r>
            <a:r>
              <a:rPr lang="en-GB" dirty="0" err="1" smtClean="0"/>
              <a:t>der</a:t>
            </a:r>
            <a:r>
              <a:rPr lang="en-GB" dirty="0" smtClean="0"/>
              <a:t> </a:t>
            </a:r>
            <a:r>
              <a:rPr lang="en-GB" dirty="0" err="1" smtClean="0"/>
              <a:t>Graaf</a:t>
            </a:r>
            <a:r>
              <a:rPr lang="en-GB" dirty="0" smtClean="0"/>
              <a:t> might be as high as 300kV</a:t>
            </a:r>
          </a:p>
          <a:p>
            <a:endParaRPr lang="en-GB" dirty="0" smtClean="0"/>
          </a:p>
          <a:p>
            <a:r>
              <a:rPr lang="en-GB" dirty="0" smtClean="0"/>
              <a:t>Hence the energy discharged is only about 1J and the charge about 6.6</a:t>
            </a:r>
            <a:r>
              <a:rPr lang="en-GB" dirty="0" smtClean="0">
                <a:latin typeface="Symbol" pitchFamily="18" charset="2"/>
              </a:rPr>
              <a:t>m</a:t>
            </a:r>
            <a:r>
              <a:rPr lang="en-GB" dirty="0" smtClean="0"/>
              <a:t>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04415" y="91439"/>
            <a:ext cx="715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hlinkClick r:id="rId7"/>
              </a:rPr>
              <a:t>Reference</a:t>
            </a:r>
            <a:endParaRPr lang="en-GB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426" name="Picture 2" descr="colpitts oscillator circu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54807"/>
            <a:ext cx="6022201" cy="49300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5718" y="248458"/>
            <a:ext cx="81624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Capacitors</a:t>
            </a:r>
            <a:r>
              <a:rPr lang="en-GB" dirty="0" smtClean="0"/>
              <a:t>, combined with other basic components such as </a:t>
            </a:r>
            <a:r>
              <a:rPr lang="en-GB" b="1" dirty="0" smtClean="0"/>
              <a:t>resistors</a:t>
            </a:r>
            <a:r>
              <a:rPr lang="en-GB" dirty="0" smtClean="0"/>
              <a:t> and </a:t>
            </a:r>
            <a:r>
              <a:rPr lang="en-GB" b="1" dirty="0" smtClean="0"/>
              <a:t>inductors</a:t>
            </a:r>
            <a:r>
              <a:rPr lang="en-GB" dirty="0" smtClean="0"/>
              <a:t> can form a huge variety of circuits, each with a different application.</a:t>
            </a:r>
          </a:p>
          <a:p>
            <a:r>
              <a:rPr lang="en-GB" dirty="0" smtClean="0"/>
              <a:t> An integrated circuit (on a ‘chip’) is the basis of modern electronics. A computer microprocessor may contain </a:t>
            </a:r>
            <a:r>
              <a:rPr lang="en-GB" i="1" dirty="0" smtClean="0"/>
              <a:t>billions</a:t>
            </a:r>
            <a:r>
              <a:rPr lang="en-GB" dirty="0" smtClean="0"/>
              <a:t> of circuits!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60066" y="5342229"/>
            <a:ext cx="2514601" cy="1384995"/>
          </a:xfrm>
          <a:prstGeom prst="rect">
            <a:avLst/>
          </a:prstGeom>
          <a:noFill/>
          <a:ln w="3175"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This particular circuit</a:t>
            </a:r>
          </a:p>
          <a:p>
            <a:r>
              <a:rPr lang="en-GB" sz="1400" dirty="0" smtClean="0"/>
              <a:t>generates a </a:t>
            </a:r>
            <a:r>
              <a:rPr lang="en-GB" sz="1400" i="1" dirty="0" smtClean="0"/>
              <a:t>sine wave</a:t>
            </a:r>
          </a:p>
          <a:p>
            <a:r>
              <a:rPr lang="en-GB" sz="1400" i="1" dirty="0" smtClean="0"/>
              <a:t>oscillating signal </a:t>
            </a:r>
            <a:r>
              <a:rPr lang="en-GB" sz="1400" dirty="0" smtClean="0"/>
              <a:t>at a frequency dependent upon the parameters of the components i.e. capacitance, inductance etc</a:t>
            </a:r>
          </a:p>
        </p:txBody>
      </p:sp>
      <p:pic>
        <p:nvPicPr>
          <p:cNvPr id="231428" name="Picture 4" descr="http://www.papervisions.com/wp-content/uploads/2013/04/nehalem-microprocessor-architecture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0307" y="1227666"/>
            <a:ext cx="1554694" cy="1554694"/>
          </a:xfrm>
          <a:prstGeom prst="rect">
            <a:avLst/>
          </a:prstGeom>
          <a:noFill/>
        </p:spPr>
      </p:pic>
      <p:pic>
        <p:nvPicPr>
          <p:cNvPr id="231430" name="Picture 6" descr="http://www.pennwellblogs.com/mae/uploaded_images/Westmere4-7656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6441" y="2834353"/>
            <a:ext cx="1986491" cy="2208368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>
          <a:xfrm flipH="1">
            <a:off x="5918200" y="6041084"/>
            <a:ext cx="541867" cy="41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E:\AndyFrench\Documents\AF\Reference\Physics\14 Reference\Circuit component symbols\grou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859202" y="1986742"/>
            <a:ext cx="362205" cy="477953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6256713" y="1492135"/>
            <a:ext cx="1447800" cy="1752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04800" y="238296"/>
            <a:ext cx="3845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Charging a capacitor using a DC source</a:t>
            </a:r>
            <a:endParaRPr lang="en-GB" b="1" dirty="0"/>
          </a:p>
        </p:txBody>
      </p:sp>
      <p:pic>
        <p:nvPicPr>
          <p:cNvPr id="6146" name="Picture 2" descr="E:\AndyFrench\Documents\AF\Reference\Physics\14 Reference\Circuit component symbols\dc sourc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38208" y="1179022"/>
            <a:ext cx="1072237" cy="640156"/>
          </a:xfrm>
          <a:prstGeom prst="rect">
            <a:avLst/>
          </a:prstGeom>
          <a:noFill/>
        </p:spPr>
      </p:pic>
      <p:pic>
        <p:nvPicPr>
          <p:cNvPr id="6149" name="Picture 5" descr="E:\AndyFrench\Documents\AF\Reference\Physics\14 Reference\Circuit component symbols\resisto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7217585" y="2452890"/>
            <a:ext cx="1002472" cy="386065"/>
          </a:xfrm>
          <a:prstGeom prst="rect">
            <a:avLst/>
          </a:prstGeom>
          <a:noFill/>
        </p:spPr>
      </p:pic>
      <p:pic>
        <p:nvPicPr>
          <p:cNvPr id="6147" name="Picture 3" descr="E:\AndyFrench\Documents\AF\Reference\Physics\14 Reference\Circuit component symbols\capacitor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93626" y="2981500"/>
            <a:ext cx="990600" cy="502768"/>
          </a:xfrm>
          <a:prstGeom prst="rect">
            <a:avLst/>
          </a:prstGeom>
          <a:noFill/>
        </p:spPr>
      </p:pic>
      <p:cxnSp>
        <p:nvCxnSpPr>
          <p:cNvPr id="14" name="Straight Connector 13"/>
          <p:cNvCxnSpPr/>
          <p:nvPr/>
        </p:nvCxnSpPr>
        <p:spPr>
          <a:xfrm>
            <a:off x="6434051" y="3250277"/>
            <a:ext cx="0" cy="8645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442364" y="4114800"/>
            <a:ext cx="11055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7547957" y="3233651"/>
            <a:ext cx="0" cy="889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6425738" y="581891"/>
            <a:ext cx="2771" cy="9337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428510" y="576349"/>
            <a:ext cx="11055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525789" y="581891"/>
            <a:ext cx="5542" cy="917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Picture 4" descr="E:\AndyFrench\Documents\AF\Reference\Physics\14 Reference\Circuit component symbols\meter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4036" y="239684"/>
            <a:ext cx="680723" cy="695325"/>
          </a:xfrm>
          <a:prstGeom prst="rect">
            <a:avLst/>
          </a:prstGeom>
          <a:noFill/>
        </p:spPr>
      </p:pic>
      <p:pic>
        <p:nvPicPr>
          <p:cNvPr id="8" name="Picture 4" descr="E:\AndyFrench\Documents\AF\Reference\Physics\14 Reference\Circuit component symbols\meter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7410" y="3765666"/>
            <a:ext cx="680723" cy="695325"/>
          </a:xfrm>
          <a:prstGeom prst="rect">
            <a:avLst/>
          </a:prstGeom>
          <a:noFill/>
        </p:spPr>
      </p:pic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6872546" y="414366"/>
          <a:ext cx="268085" cy="357447"/>
        </p:xfrm>
        <a:graphic>
          <a:graphicData uri="http://schemas.openxmlformats.org/presentationml/2006/ole">
            <p:oleObj spid="_x0000_s6150" name="Equation" r:id="rId8" imgW="152280" imgH="203040" progId="Equation.DSMT4">
              <p:embed/>
            </p:oleObj>
          </a:graphicData>
        </a:graphic>
      </p:graphicFrame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6852486" y="3950161"/>
          <a:ext cx="313083" cy="369641"/>
        </p:xfrm>
        <a:graphic>
          <a:graphicData uri="http://schemas.openxmlformats.org/presentationml/2006/ole">
            <p:oleObj spid="_x0000_s6151" name="Equation" r:id="rId9" imgW="139680" imgH="164880" progId="Equation.DSMT4">
              <p:embed/>
            </p:oleObj>
          </a:graphicData>
        </a:graphic>
      </p:graphicFrame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7920788" y="2445645"/>
          <a:ext cx="312737" cy="341312"/>
        </p:xfrm>
        <a:graphic>
          <a:graphicData uri="http://schemas.openxmlformats.org/presentationml/2006/ole">
            <p:oleObj spid="_x0000_s6153" name="Equation" r:id="rId10" imgW="139680" imgH="152280" progId="Equation.DSMT4">
              <p:embed/>
            </p:oleObj>
          </a:graphicData>
        </a:graphic>
      </p:graphicFrame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6837363" y="2592388"/>
          <a:ext cx="341312" cy="369887"/>
        </p:xfrm>
        <a:graphic>
          <a:graphicData uri="http://schemas.openxmlformats.org/presentationml/2006/ole">
            <p:oleObj spid="_x0000_s6154" name="Equation" r:id="rId11" imgW="152280" imgH="164880" progId="Equation.DSMT4">
              <p:embed/>
            </p:oleObj>
          </a:graphicData>
        </a:graphic>
      </p:graphicFrame>
      <p:pic>
        <p:nvPicPr>
          <p:cNvPr id="6155" name="Picture 11" descr="E:\AndyFrench\Documents\AF\Reference\Physics\14 Reference\Circuit component symbols\switch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5400000">
            <a:off x="7391488" y="1772230"/>
            <a:ext cx="703433" cy="134936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7847213" y="1670858"/>
            <a:ext cx="800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Switch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324195" y="723206"/>
            <a:ext cx="516220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 Switch closed. Current flows through</a:t>
            </a:r>
          </a:p>
          <a:p>
            <a:r>
              <a:rPr lang="en-GB" dirty="0" smtClean="0"/>
              <a:t>resistor and positive charge builds up</a:t>
            </a:r>
          </a:p>
          <a:p>
            <a:r>
              <a:rPr lang="en-GB" dirty="0" smtClean="0"/>
              <a:t>on right capacitor plate. An equal amount of</a:t>
            </a:r>
          </a:p>
          <a:p>
            <a:r>
              <a:rPr lang="en-GB" dirty="0" smtClean="0"/>
              <a:t>negative charge builds up on left plate.</a:t>
            </a:r>
          </a:p>
          <a:p>
            <a:endParaRPr lang="en-GB" dirty="0" smtClean="0"/>
          </a:p>
          <a:p>
            <a:r>
              <a:rPr lang="en-GB" dirty="0" smtClean="0"/>
              <a:t>2. </a:t>
            </a:r>
            <a:r>
              <a:rPr lang="en-GB" i="1" dirty="0" smtClean="0"/>
              <a:t>Electrical field </a:t>
            </a:r>
            <a:r>
              <a:rPr lang="en-GB" dirty="0" smtClean="0"/>
              <a:t>set up between capacitor</a:t>
            </a:r>
          </a:p>
          <a:p>
            <a:r>
              <a:rPr lang="en-GB" dirty="0" smtClean="0"/>
              <a:t>plates as no current can flow. Voltage </a:t>
            </a:r>
            <a:r>
              <a:rPr lang="en-GB" i="1" dirty="0" smtClean="0"/>
              <a:t>V</a:t>
            </a:r>
            <a:r>
              <a:rPr lang="en-GB" dirty="0" smtClean="0"/>
              <a:t> between</a:t>
            </a:r>
          </a:p>
          <a:p>
            <a:r>
              <a:rPr lang="en-GB" dirty="0" smtClean="0"/>
              <a:t>the plates is </a:t>
            </a:r>
            <a:r>
              <a:rPr lang="en-GB" i="1" dirty="0" smtClean="0"/>
              <a:t>V = Q/C </a:t>
            </a:r>
            <a:r>
              <a:rPr lang="en-GB" dirty="0" smtClean="0"/>
              <a:t>where </a:t>
            </a:r>
            <a:r>
              <a:rPr lang="en-GB" i="1" dirty="0" smtClean="0"/>
              <a:t>Q</a:t>
            </a:r>
            <a:r>
              <a:rPr lang="en-GB" dirty="0" smtClean="0"/>
              <a:t> is the total charge</a:t>
            </a:r>
          </a:p>
          <a:p>
            <a:r>
              <a:rPr lang="en-GB" dirty="0" smtClean="0"/>
              <a:t>deposited and </a:t>
            </a:r>
            <a:r>
              <a:rPr lang="en-GB" i="1" dirty="0" smtClean="0"/>
              <a:t>C</a:t>
            </a:r>
            <a:r>
              <a:rPr lang="en-GB" dirty="0" smtClean="0"/>
              <a:t> is the </a:t>
            </a:r>
            <a:r>
              <a:rPr lang="en-GB" i="1" dirty="0" smtClean="0"/>
              <a:t>capacitance</a:t>
            </a:r>
            <a:r>
              <a:rPr lang="en-GB" dirty="0" smtClean="0"/>
              <a:t> (‘charge per unit volt’)</a:t>
            </a:r>
          </a:p>
          <a:p>
            <a:endParaRPr lang="en-GB" dirty="0" smtClean="0"/>
          </a:p>
          <a:p>
            <a:r>
              <a:rPr lang="en-GB" dirty="0" smtClean="0"/>
              <a:t>3. As charge builds up on right plate, potential</a:t>
            </a:r>
          </a:p>
          <a:p>
            <a:r>
              <a:rPr lang="en-GB" dirty="0" smtClean="0"/>
              <a:t>difference between capacitor and source reduces.</a:t>
            </a:r>
          </a:p>
          <a:p>
            <a:r>
              <a:rPr lang="en-GB" dirty="0" smtClean="0"/>
              <a:t>This reduces the current flowing onto the plate.</a:t>
            </a:r>
          </a:p>
          <a:p>
            <a:r>
              <a:rPr lang="en-GB" dirty="0" smtClean="0"/>
              <a:t>Eventually the voltage </a:t>
            </a:r>
            <a:r>
              <a:rPr lang="en-GB" i="1" dirty="0" smtClean="0"/>
              <a:t>V</a:t>
            </a:r>
            <a:r>
              <a:rPr lang="en-GB" dirty="0" smtClean="0"/>
              <a:t> becomes </a:t>
            </a:r>
            <a:r>
              <a:rPr lang="en-GB" i="1" dirty="0" smtClean="0"/>
              <a:t>V</a:t>
            </a:r>
            <a:r>
              <a:rPr lang="en-GB" i="1" baseline="-25000" dirty="0" smtClean="0"/>
              <a:t>0</a:t>
            </a:r>
            <a:r>
              <a:rPr lang="en-GB" dirty="0" smtClean="0"/>
              <a:t> and hence no more current can flow.</a:t>
            </a:r>
          </a:p>
          <a:p>
            <a:endParaRPr lang="en-GB" dirty="0" smtClean="0"/>
          </a:p>
          <a:p>
            <a:r>
              <a:rPr lang="en-GB" dirty="0" smtClean="0"/>
              <a:t>3. Note the amount of charge which can be deposited depends on the resulting </a:t>
            </a:r>
            <a:r>
              <a:rPr lang="en-GB" i="1" dirty="0" smtClean="0"/>
              <a:t>electrical field strength</a:t>
            </a:r>
            <a:r>
              <a:rPr lang="en-GB" dirty="0" smtClean="0"/>
              <a:t> between the plates. Above the breakdown field strength, current will flow between the plates</a:t>
            </a:r>
          </a:p>
        </p:txBody>
      </p:sp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5737654" y="4666527"/>
          <a:ext cx="2986216" cy="2048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108"/>
                <a:gridCol w="1493108"/>
              </a:tblGrid>
              <a:tr h="30603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Dielectric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Breakdown field strength /Vm</a:t>
                      </a:r>
                      <a:r>
                        <a:rPr lang="en-GB" sz="1400" baseline="30000" dirty="0" smtClean="0"/>
                        <a:t>-1</a:t>
                      </a:r>
                      <a:endParaRPr lang="en-GB" sz="1400" baseline="30000" dirty="0"/>
                    </a:p>
                  </a:txBody>
                  <a:tcPr/>
                </a:tc>
              </a:tr>
              <a:tr h="30603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Air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 x 10</a:t>
                      </a:r>
                      <a:r>
                        <a:rPr lang="en-GB" sz="1400" baseline="30000" dirty="0" smtClean="0"/>
                        <a:t>6</a:t>
                      </a:r>
                      <a:endParaRPr lang="en-GB" sz="1400" baseline="30000" dirty="0"/>
                    </a:p>
                  </a:txBody>
                  <a:tcPr/>
                </a:tc>
              </a:tr>
              <a:tr h="30603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Mineral oil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15 x 10</a:t>
                      </a:r>
                      <a:r>
                        <a:rPr lang="en-GB" sz="1400" baseline="30000" dirty="0" smtClean="0"/>
                        <a:t>6</a:t>
                      </a:r>
                    </a:p>
                  </a:txBody>
                  <a:tcPr/>
                </a:tc>
              </a:tr>
              <a:tr h="30603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Neoprene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16 x 10</a:t>
                      </a:r>
                      <a:r>
                        <a:rPr lang="en-GB" sz="1400" baseline="30000" dirty="0" smtClean="0"/>
                        <a:t>6</a:t>
                      </a:r>
                    </a:p>
                  </a:txBody>
                  <a:tcPr/>
                </a:tc>
              </a:tr>
              <a:tr h="30603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Water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65 x 10</a:t>
                      </a:r>
                      <a:r>
                        <a:rPr lang="en-GB" sz="1400" baseline="30000" dirty="0" smtClean="0"/>
                        <a:t>6</a:t>
                      </a:r>
                    </a:p>
                  </a:txBody>
                  <a:tcPr/>
                </a:tc>
              </a:tr>
              <a:tr h="30603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Mica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118 x 10</a:t>
                      </a:r>
                      <a:r>
                        <a:rPr lang="en-GB" sz="1400" baseline="30000" dirty="0" smtClean="0"/>
                        <a:t>6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25952" y="3150524"/>
            <a:ext cx="4869657" cy="3557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E:\AndyFrench\Documents\AF\Reference\Physics\14 Reference\Circuit component symbols\groun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89674" y="4066310"/>
            <a:ext cx="362205" cy="477953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687185" y="3571703"/>
            <a:ext cx="1447800" cy="1752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04800" y="304800"/>
            <a:ext cx="3845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Charging a capacitor using a DC source</a:t>
            </a:r>
            <a:endParaRPr lang="en-GB" b="1" dirty="0"/>
          </a:p>
        </p:txBody>
      </p:sp>
      <p:pic>
        <p:nvPicPr>
          <p:cNvPr id="6146" name="Picture 2" descr="E:\AndyFrench\Documents\AF\Reference\Physics\14 Reference\Circuit component symbols\dc sourc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8680" y="3258590"/>
            <a:ext cx="1072237" cy="640156"/>
          </a:xfrm>
          <a:prstGeom prst="rect">
            <a:avLst/>
          </a:prstGeom>
          <a:noFill/>
        </p:spPr>
      </p:pic>
      <p:pic>
        <p:nvPicPr>
          <p:cNvPr id="6149" name="Picture 5" descr="E:\AndyFrench\Documents\AF\Reference\Physics\14 Reference\Circuit component symbols\resistor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1648057" y="4532458"/>
            <a:ext cx="1002472" cy="386065"/>
          </a:xfrm>
          <a:prstGeom prst="rect">
            <a:avLst/>
          </a:prstGeom>
          <a:noFill/>
        </p:spPr>
      </p:pic>
      <p:pic>
        <p:nvPicPr>
          <p:cNvPr id="6147" name="Picture 3" descr="E:\AndyFrench\Documents\AF\Reference\Physics\14 Reference\Circuit component symbols\capacitor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4098" y="5061068"/>
            <a:ext cx="990600" cy="502768"/>
          </a:xfrm>
          <a:prstGeom prst="rect">
            <a:avLst/>
          </a:prstGeom>
          <a:noFill/>
        </p:spPr>
      </p:pic>
      <p:cxnSp>
        <p:nvCxnSpPr>
          <p:cNvPr id="14" name="Straight Connector 13"/>
          <p:cNvCxnSpPr/>
          <p:nvPr/>
        </p:nvCxnSpPr>
        <p:spPr>
          <a:xfrm>
            <a:off x="864523" y="5329845"/>
            <a:ext cx="0" cy="8645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72836" y="6194368"/>
            <a:ext cx="11055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978429" y="5313219"/>
            <a:ext cx="0" cy="889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856210" y="2661459"/>
            <a:ext cx="2771" cy="9337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58982" y="2655917"/>
            <a:ext cx="11055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956261" y="2661459"/>
            <a:ext cx="5542" cy="917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Picture 4" descr="E:\AndyFrench\Documents\AF\Reference\Physics\14 Reference\Circuit component symbols\meter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94508" y="2319252"/>
            <a:ext cx="680723" cy="695325"/>
          </a:xfrm>
          <a:prstGeom prst="rect">
            <a:avLst/>
          </a:prstGeom>
          <a:noFill/>
        </p:spPr>
      </p:pic>
      <p:pic>
        <p:nvPicPr>
          <p:cNvPr id="8" name="Picture 4" descr="E:\AndyFrench\Documents\AF\Reference\Physics\14 Reference\Circuit component symbols\meter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77882" y="5845234"/>
            <a:ext cx="680723" cy="695325"/>
          </a:xfrm>
          <a:prstGeom prst="rect">
            <a:avLst/>
          </a:prstGeom>
          <a:noFill/>
        </p:spPr>
      </p:pic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1303018" y="2493934"/>
          <a:ext cx="268085" cy="357447"/>
        </p:xfrm>
        <a:graphic>
          <a:graphicData uri="http://schemas.openxmlformats.org/presentationml/2006/ole">
            <p:oleObj spid="_x0000_s7170" name="Equation" r:id="rId9" imgW="152280" imgH="203040" progId="Equation.DSMT4">
              <p:embed/>
            </p:oleObj>
          </a:graphicData>
        </a:graphic>
      </p:graphicFrame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1282958" y="6029729"/>
          <a:ext cx="313083" cy="369641"/>
        </p:xfrm>
        <a:graphic>
          <a:graphicData uri="http://schemas.openxmlformats.org/presentationml/2006/ole">
            <p:oleObj spid="_x0000_s7171" name="Equation" r:id="rId10" imgW="139680" imgH="164880" progId="Equation.DSMT4">
              <p:embed/>
            </p:oleObj>
          </a:graphicData>
        </a:graphic>
      </p:graphicFrame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2351260" y="4525213"/>
          <a:ext cx="312737" cy="341312"/>
        </p:xfrm>
        <a:graphic>
          <a:graphicData uri="http://schemas.openxmlformats.org/presentationml/2006/ole">
            <p:oleObj spid="_x0000_s7172" name="Equation" r:id="rId11" imgW="139680" imgH="152280" progId="Equation.DSMT4">
              <p:embed/>
            </p:oleObj>
          </a:graphicData>
        </a:graphic>
      </p:graphicFrame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1267835" y="4671956"/>
          <a:ext cx="341312" cy="369887"/>
        </p:xfrm>
        <a:graphic>
          <a:graphicData uri="http://schemas.openxmlformats.org/presentationml/2006/ole">
            <p:oleObj spid="_x0000_s7173" name="Equation" r:id="rId12" imgW="152280" imgH="164880" progId="Equation.DSMT4">
              <p:embed/>
            </p:oleObj>
          </a:graphicData>
        </a:graphic>
      </p:graphicFrame>
      <p:pic>
        <p:nvPicPr>
          <p:cNvPr id="6155" name="Picture 11" descr="E:\AndyFrench\Documents\AF\Reference\Physics\14 Reference\Circuit component symbols\switch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5400000">
            <a:off x="1821960" y="3851798"/>
            <a:ext cx="703433" cy="134936"/>
          </a:xfrm>
          <a:prstGeom prst="rect">
            <a:avLst/>
          </a:prstGeom>
          <a:noFill/>
        </p:spPr>
      </p:pic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4946910" y="135457"/>
          <a:ext cx="4097337" cy="2935287"/>
        </p:xfrm>
        <a:graphic>
          <a:graphicData uri="http://schemas.openxmlformats.org/presentationml/2006/ole">
            <p:oleObj spid="_x0000_s7174" name="Equation" r:id="rId14" imgW="2323800" imgH="1663560" progId="Equation.DSMT4">
              <p:embed/>
            </p:oleObj>
          </a:graphicData>
        </a:graphic>
      </p:graphicFrame>
      <p:graphicFrame>
        <p:nvGraphicFramePr>
          <p:cNvPr id="7175" name="Object 7"/>
          <p:cNvGraphicFramePr>
            <a:graphicFrameLocks noChangeAspect="1"/>
          </p:cNvGraphicFramePr>
          <p:nvPr/>
        </p:nvGraphicFramePr>
        <p:xfrm>
          <a:off x="408940" y="825846"/>
          <a:ext cx="4028047" cy="703695"/>
        </p:xfrm>
        <a:graphic>
          <a:graphicData uri="http://schemas.openxmlformats.org/presentationml/2006/ole">
            <p:oleObj spid="_x0000_s7175" name="Equation" r:id="rId15" imgW="2108160" imgH="368280" progId="Equation.DSMT4">
              <p:embed/>
            </p:oleObj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57447" y="1388225"/>
            <a:ext cx="1221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capacitor charge, voltage relationship</a:t>
            </a:r>
            <a:endParaRPr lang="en-GB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1740131" y="1424247"/>
            <a:ext cx="12219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Ohm’s law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3571701" y="1468581"/>
            <a:ext cx="1221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Definition of current</a:t>
            </a:r>
            <a:endParaRPr lang="en-GB" sz="1200" dirty="0"/>
          </a:p>
        </p:txBody>
      </p:sp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4856134" y="4231106"/>
          <a:ext cx="3090833" cy="1404924"/>
        </p:xfrm>
        <a:graphic>
          <a:graphicData uri="http://schemas.openxmlformats.org/presentationml/2006/ole">
            <p:oleObj spid="_x0000_s7176" name="Equation" r:id="rId16" imgW="977760" imgH="444240" progId="Equation.DSMT4">
              <p:embed/>
            </p:oleObj>
          </a:graphicData>
        </a:graphic>
      </p:graphicFrame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2219151" y="2097693"/>
          <a:ext cx="2176706" cy="678758"/>
        </p:xfrm>
        <a:graphic>
          <a:graphicData uri="http://schemas.openxmlformats.org/presentationml/2006/ole">
            <p:oleObj spid="_x0000_s7178" name="Equation" r:id="rId17" imgW="1180800" imgH="368280" progId="Equation.DSMT4">
              <p:embed/>
            </p:oleObj>
          </a:graphicData>
        </a:graphic>
      </p:graphicFrame>
      <p:cxnSp>
        <p:nvCxnSpPr>
          <p:cNvPr id="35" name="Straight Connector 34"/>
          <p:cNvCxnSpPr/>
          <p:nvPr/>
        </p:nvCxnSpPr>
        <p:spPr>
          <a:xfrm>
            <a:off x="4705004" y="174567"/>
            <a:ext cx="0" cy="3075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179" name="Object 11"/>
          <p:cNvGraphicFramePr>
            <a:graphicFrameLocks noChangeAspect="1"/>
          </p:cNvGraphicFramePr>
          <p:nvPr/>
        </p:nvGraphicFramePr>
        <p:xfrm>
          <a:off x="3354618" y="3051233"/>
          <a:ext cx="361170" cy="770496"/>
        </p:xfrm>
        <a:graphic>
          <a:graphicData uri="http://schemas.openxmlformats.org/presentationml/2006/ole">
            <p:oleObj spid="_x0000_s7179" name="Equation" r:id="rId18" imgW="190440" imgH="406080" progId="Equation.DSMT4">
              <p:embed/>
            </p:oleObj>
          </a:graphicData>
        </a:graphic>
      </p:graphicFrame>
      <p:graphicFrame>
        <p:nvGraphicFramePr>
          <p:cNvPr id="7180" name="Object 12"/>
          <p:cNvGraphicFramePr>
            <a:graphicFrameLocks noChangeAspect="1"/>
          </p:cNvGraphicFramePr>
          <p:nvPr/>
        </p:nvGraphicFramePr>
        <p:xfrm>
          <a:off x="8498349" y="6091094"/>
          <a:ext cx="503237" cy="696913"/>
        </p:xfrm>
        <a:graphic>
          <a:graphicData uri="http://schemas.openxmlformats.org/presentationml/2006/ole">
            <p:oleObj spid="_x0000_s7180" name="Equation" r:id="rId19" imgW="266400" imgH="3682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2285" y="2953943"/>
            <a:ext cx="5086696" cy="374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E:\AndyFrench\Documents\AF\Reference\Physics\14 Reference\Circuit component symbols\groun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89674" y="4066310"/>
            <a:ext cx="362205" cy="477953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687185" y="3571703"/>
            <a:ext cx="1447800" cy="1752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04800" y="238296"/>
            <a:ext cx="2388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Discharging a capacitor</a:t>
            </a:r>
            <a:endParaRPr lang="en-GB" b="1" dirty="0"/>
          </a:p>
        </p:txBody>
      </p:sp>
      <p:pic>
        <p:nvPicPr>
          <p:cNvPr id="6149" name="Picture 5" descr="E:\AndyFrench\Documents\AF\Reference\Physics\14 Reference\Circuit component symbols\resisto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1648057" y="4532458"/>
            <a:ext cx="1002472" cy="386065"/>
          </a:xfrm>
          <a:prstGeom prst="rect">
            <a:avLst/>
          </a:prstGeom>
          <a:noFill/>
        </p:spPr>
      </p:pic>
      <p:pic>
        <p:nvPicPr>
          <p:cNvPr id="6147" name="Picture 3" descr="E:\AndyFrench\Documents\AF\Reference\Physics\14 Reference\Circuit component symbols\capacitor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4098" y="5061068"/>
            <a:ext cx="990600" cy="502768"/>
          </a:xfrm>
          <a:prstGeom prst="rect">
            <a:avLst/>
          </a:prstGeom>
          <a:noFill/>
        </p:spPr>
      </p:pic>
      <p:cxnSp>
        <p:nvCxnSpPr>
          <p:cNvPr id="14" name="Straight Connector 13"/>
          <p:cNvCxnSpPr/>
          <p:nvPr/>
        </p:nvCxnSpPr>
        <p:spPr>
          <a:xfrm>
            <a:off x="864523" y="5329845"/>
            <a:ext cx="0" cy="8645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72836" y="6194368"/>
            <a:ext cx="11055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978429" y="5313219"/>
            <a:ext cx="0" cy="889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E:\AndyFrench\Documents\AF\Reference\Physics\14 Reference\Circuit component symbols\meter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7882" y="5845234"/>
            <a:ext cx="680723" cy="695325"/>
          </a:xfrm>
          <a:prstGeom prst="rect">
            <a:avLst/>
          </a:prstGeom>
          <a:noFill/>
        </p:spPr>
      </p:pic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1282958" y="6029729"/>
          <a:ext cx="313083" cy="369641"/>
        </p:xfrm>
        <a:graphic>
          <a:graphicData uri="http://schemas.openxmlformats.org/presentationml/2006/ole">
            <p:oleObj spid="_x0000_s8195" name="Equation" r:id="rId8" imgW="139680" imgH="164880" progId="Equation.DSMT4">
              <p:embed/>
            </p:oleObj>
          </a:graphicData>
        </a:graphic>
      </p:graphicFrame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2351260" y="4525213"/>
          <a:ext cx="312737" cy="341312"/>
        </p:xfrm>
        <a:graphic>
          <a:graphicData uri="http://schemas.openxmlformats.org/presentationml/2006/ole">
            <p:oleObj spid="_x0000_s8196" name="Equation" r:id="rId9" imgW="139680" imgH="152280" progId="Equation.DSMT4">
              <p:embed/>
            </p:oleObj>
          </a:graphicData>
        </a:graphic>
      </p:graphicFrame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1267835" y="4671956"/>
          <a:ext cx="341312" cy="369887"/>
        </p:xfrm>
        <a:graphic>
          <a:graphicData uri="http://schemas.openxmlformats.org/presentationml/2006/ole">
            <p:oleObj spid="_x0000_s8197" name="Equation" r:id="rId10" imgW="152280" imgH="164880" progId="Equation.DSMT4">
              <p:embed/>
            </p:oleObj>
          </a:graphicData>
        </a:graphic>
      </p:graphicFrame>
      <p:pic>
        <p:nvPicPr>
          <p:cNvPr id="6155" name="Picture 11" descr="E:\AndyFrench\Documents\AF\Reference\Physics\14 Reference\Circuit component symbols\switch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5400000">
            <a:off x="1821960" y="3851798"/>
            <a:ext cx="703433" cy="134936"/>
          </a:xfrm>
          <a:prstGeom prst="rect">
            <a:avLst/>
          </a:prstGeom>
          <a:noFill/>
        </p:spPr>
      </p:pic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4878243" y="182360"/>
          <a:ext cx="1903413" cy="2687638"/>
        </p:xfrm>
        <a:graphic>
          <a:graphicData uri="http://schemas.openxmlformats.org/presentationml/2006/ole">
            <p:oleObj spid="_x0000_s8198" name="Equation" r:id="rId12" imgW="1079280" imgH="1523880" progId="Equation.DSMT4">
              <p:embed/>
            </p:oleObj>
          </a:graphicData>
        </a:graphic>
      </p:graphicFrame>
      <p:graphicFrame>
        <p:nvGraphicFramePr>
          <p:cNvPr id="7175" name="Object 7"/>
          <p:cNvGraphicFramePr>
            <a:graphicFrameLocks noChangeAspect="1"/>
          </p:cNvGraphicFramePr>
          <p:nvPr/>
        </p:nvGraphicFramePr>
        <p:xfrm>
          <a:off x="356641" y="534988"/>
          <a:ext cx="3735388" cy="703262"/>
        </p:xfrm>
        <a:graphic>
          <a:graphicData uri="http://schemas.openxmlformats.org/presentationml/2006/ole">
            <p:oleObj spid="_x0000_s8199" name="Equation" r:id="rId13" imgW="1955520" imgH="368280" progId="Equation.DSMT4">
              <p:embed/>
            </p:oleObj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57447" y="1138835"/>
            <a:ext cx="1221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capacitor charge, voltage relationship</a:t>
            </a:r>
            <a:endParaRPr lang="en-GB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1740131" y="1174857"/>
            <a:ext cx="12219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Ohm’s law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2956554" y="1219191"/>
            <a:ext cx="12219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Definition of current, and negative since charge is discharged from plates</a:t>
            </a:r>
            <a:endParaRPr lang="en-GB" sz="1200" dirty="0"/>
          </a:p>
        </p:txBody>
      </p:sp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5122460" y="3834923"/>
          <a:ext cx="2458748" cy="1202589"/>
        </p:xfrm>
        <a:graphic>
          <a:graphicData uri="http://schemas.openxmlformats.org/presentationml/2006/ole">
            <p:oleObj spid="_x0000_s8200" name="Equation" r:id="rId14" imgW="622080" imgH="304560" progId="Equation.DSMT4">
              <p:embed/>
            </p:oleObj>
          </a:graphicData>
        </a:graphic>
      </p:graphicFrame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276225" y="1930400"/>
          <a:ext cx="1871663" cy="679450"/>
        </p:xfrm>
        <a:graphic>
          <a:graphicData uri="http://schemas.openxmlformats.org/presentationml/2006/ole">
            <p:oleObj spid="_x0000_s8201" name="Equation" r:id="rId15" imgW="1015920" imgH="368280" progId="Equation.DSMT4">
              <p:embed/>
            </p:oleObj>
          </a:graphicData>
        </a:graphic>
      </p:graphicFrame>
      <p:cxnSp>
        <p:nvCxnSpPr>
          <p:cNvPr id="35" name="Straight Connector 34"/>
          <p:cNvCxnSpPr/>
          <p:nvPr/>
        </p:nvCxnSpPr>
        <p:spPr>
          <a:xfrm>
            <a:off x="4621876" y="174567"/>
            <a:ext cx="8312" cy="2776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179" name="Object 11"/>
          <p:cNvGraphicFramePr>
            <a:graphicFrameLocks noChangeAspect="1"/>
          </p:cNvGraphicFramePr>
          <p:nvPr/>
        </p:nvGraphicFramePr>
        <p:xfrm>
          <a:off x="3071986" y="2968105"/>
          <a:ext cx="361170" cy="770496"/>
        </p:xfrm>
        <a:graphic>
          <a:graphicData uri="http://schemas.openxmlformats.org/presentationml/2006/ole">
            <p:oleObj spid="_x0000_s8202" name="Equation" r:id="rId16" imgW="190440" imgH="406080" progId="Equation.DSMT4">
              <p:embed/>
            </p:oleObj>
          </a:graphicData>
        </a:graphic>
      </p:graphicFrame>
      <p:graphicFrame>
        <p:nvGraphicFramePr>
          <p:cNvPr id="7180" name="Object 12"/>
          <p:cNvGraphicFramePr>
            <a:graphicFrameLocks noChangeAspect="1"/>
          </p:cNvGraphicFramePr>
          <p:nvPr/>
        </p:nvGraphicFramePr>
        <p:xfrm>
          <a:off x="8498349" y="6091094"/>
          <a:ext cx="503237" cy="696913"/>
        </p:xfrm>
        <a:graphic>
          <a:graphicData uri="http://schemas.openxmlformats.org/presentationml/2006/ole">
            <p:oleObj spid="_x0000_s8203" name="Equation" r:id="rId17" imgW="266400" imgH="368280" progId="Equation.DSMT4">
              <p:embed/>
            </p:oleObj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332508" y="2842951"/>
            <a:ext cx="2253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Note</a:t>
            </a:r>
            <a:r>
              <a:rPr lang="en-GB" i="1" dirty="0" smtClean="0"/>
              <a:t>  V=V</a:t>
            </a:r>
            <a:r>
              <a:rPr lang="en-GB" i="1" baseline="-25000" dirty="0" smtClean="0"/>
              <a:t>0</a:t>
            </a:r>
            <a:r>
              <a:rPr lang="en-GB" dirty="0" smtClean="0"/>
              <a:t> when </a:t>
            </a:r>
            <a:r>
              <a:rPr lang="en-GB" i="1" dirty="0" smtClean="0"/>
              <a:t>t</a:t>
            </a:r>
            <a:r>
              <a:rPr lang="en-GB" dirty="0" smtClean="0"/>
              <a:t> = 0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5054138" y="5187143"/>
            <a:ext cx="34395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 </a:t>
            </a:r>
            <a:r>
              <a:rPr lang="en-GB" i="1" dirty="0" smtClean="0"/>
              <a:t>RC</a:t>
            </a:r>
            <a:r>
              <a:rPr lang="en-GB" dirty="0" smtClean="0"/>
              <a:t> is a </a:t>
            </a:r>
            <a:r>
              <a:rPr lang="en-GB" i="1" dirty="0" smtClean="0"/>
              <a:t>characteristic time </a:t>
            </a:r>
            <a:r>
              <a:rPr lang="en-GB" dirty="0" smtClean="0"/>
              <a:t>for</a:t>
            </a:r>
          </a:p>
          <a:p>
            <a:r>
              <a:rPr lang="en-GB" dirty="0" smtClean="0"/>
              <a:t>charging or discharging a capacitor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596" name="Picture 4" descr="http://upload.wikimedia.org/wikipedia/commons/thumb/2/20/Cuneus_discovering_the_Leyden_jar.png/1024px-Cuneus_discovering_the_Leyden_j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385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068" y="207817"/>
            <a:ext cx="1260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3"/>
              </a:rPr>
              <a:t>Leyden Jars</a:t>
            </a:r>
            <a:endParaRPr lang="en-GB" dirty="0" smtClean="0"/>
          </a:p>
        </p:txBody>
      </p:sp>
      <p:sp>
        <p:nvSpPr>
          <p:cNvPr id="6" name="Rectangle 5"/>
          <p:cNvSpPr/>
          <p:nvPr/>
        </p:nvSpPr>
        <p:spPr>
          <a:xfrm>
            <a:off x="307570" y="5192468"/>
            <a:ext cx="4530437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 smtClean="0"/>
              <a:t>It was invented independently by German cleric </a:t>
            </a:r>
            <a:r>
              <a:rPr lang="en-GB" dirty="0" err="1" smtClean="0"/>
              <a:t>Ewald</a:t>
            </a:r>
            <a:r>
              <a:rPr lang="en-GB" dirty="0" smtClean="0"/>
              <a:t> Georg von Kleist on 11 October 1745 and by Dutch scientist Pieter van </a:t>
            </a:r>
            <a:r>
              <a:rPr lang="en-GB" dirty="0" err="1" smtClean="0"/>
              <a:t>Musschenbroek</a:t>
            </a:r>
            <a:r>
              <a:rPr lang="en-GB" dirty="0" smtClean="0"/>
              <a:t> of Leiden (Leyden) in </a:t>
            </a:r>
          </a:p>
          <a:p>
            <a:r>
              <a:rPr lang="en-GB" dirty="0" smtClean="0"/>
              <a:t>1745–1746.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b/b7/Leyden_jar_showing_construc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4145" y="274319"/>
            <a:ext cx="2032023" cy="3146540"/>
          </a:xfrm>
          <a:prstGeom prst="rect">
            <a:avLst/>
          </a:prstGeom>
          <a:noFill/>
        </p:spPr>
      </p:pic>
      <p:pic>
        <p:nvPicPr>
          <p:cNvPr id="237574" name="Picture 6" descr="http://www.circuitstoday.com/wp-content/uploads/2009/12/Leyden-J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0887" y="656706"/>
            <a:ext cx="3965171" cy="4824293"/>
          </a:xfrm>
          <a:prstGeom prst="rect">
            <a:avLst/>
          </a:prstGeom>
          <a:noFill/>
        </p:spPr>
      </p:pic>
      <p:pic>
        <p:nvPicPr>
          <p:cNvPr id="237576" name="Picture 8" descr="http://lowres-picturecabinet.com.s3-eu-west-1.amazonaws.com/43/main/3/819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393" y="282632"/>
            <a:ext cx="2207650" cy="2934393"/>
          </a:xfrm>
          <a:prstGeom prst="rect">
            <a:avLst/>
          </a:prstGeom>
          <a:noFill/>
        </p:spPr>
      </p:pic>
      <p:pic>
        <p:nvPicPr>
          <p:cNvPr id="237578" name="Picture 10" descr="http://www.clarkmasts.net.au/developement%20of%20radio/image0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148050"/>
            <a:ext cx="4856540" cy="2709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22" name="Picture 2" descr="http://upload.wikimedia.org/wikipedia/commons/thumb/d/d3/Plattenkondensator_hg.jpg/1024px-Plattenkondensator_h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0"/>
            <a:ext cx="814003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65265" y="224444"/>
            <a:ext cx="2314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Parallel plate capacitor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498" name="Picture 2" descr="http://upload.wikimedia.org/wikipedia/commons/thumb/c/cd/Capacitor_schematic_with_dielectric.svg/430px-Capacitor_schematic_with_dielectric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36732"/>
            <a:ext cx="4382971" cy="4821268"/>
          </a:xfrm>
          <a:prstGeom prst="rect">
            <a:avLst/>
          </a:prstGeom>
          <a:noFill/>
        </p:spPr>
      </p:pic>
      <p:pic>
        <p:nvPicPr>
          <p:cNvPr id="234500" name="Picture 4" descr="http://upload.wikimedia.org/wikipedia/commons/thumb/9/90/RC_switch.svg/1024px-RC_switch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97687" y="219651"/>
            <a:ext cx="3604795" cy="1983221"/>
          </a:xfrm>
          <a:prstGeom prst="rect">
            <a:avLst/>
          </a:prstGeom>
          <a:noFill/>
        </p:spPr>
      </p:pic>
      <p:pic>
        <p:nvPicPr>
          <p:cNvPr id="234502" name="Picture 6" descr="http://upload.wikimedia.org/wikipedia/commons/thumb/3/35/Parallel_plate_capacitor.svg/250px-Parallel_plate_capacitor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9969" y="2424779"/>
            <a:ext cx="3325431" cy="26603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069" y="224443"/>
            <a:ext cx="3108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dielectric </a:t>
            </a:r>
            <a:r>
              <a:rPr lang="en-GB" i="1" dirty="0" smtClean="0"/>
              <a:t>increases</a:t>
            </a:r>
            <a:r>
              <a:rPr lang="en-GB" dirty="0" smtClean="0"/>
              <a:t> the charge on the plates</a:t>
            </a:r>
          </a:p>
        </p:txBody>
      </p:sp>
      <p:graphicFrame>
        <p:nvGraphicFramePr>
          <p:cNvPr id="234503" name="Object 7"/>
          <p:cNvGraphicFramePr>
            <a:graphicFrameLocks noChangeAspect="1"/>
          </p:cNvGraphicFramePr>
          <p:nvPr/>
        </p:nvGraphicFramePr>
        <p:xfrm>
          <a:off x="277062" y="922712"/>
          <a:ext cx="2068512" cy="815975"/>
        </p:xfrm>
        <a:graphic>
          <a:graphicData uri="http://schemas.openxmlformats.org/presentationml/2006/ole">
            <p:oleObj spid="_x0000_s2050" name="Equation" r:id="rId6" imgW="482400" imgH="190440" progId="Equation.DSMT4">
              <p:embed/>
            </p:oleObj>
          </a:graphicData>
        </a:graphic>
      </p:graphicFrame>
      <p:graphicFrame>
        <p:nvGraphicFramePr>
          <p:cNvPr id="234504" name="Object 8"/>
          <p:cNvGraphicFramePr>
            <a:graphicFrameLocks noChangeAspect="1"/>
          </p:cNvGraphicFramePr>
          <p:nvPr/>
        </p:nvGraphicFramePr>
        <p:xfrm>
          <a:off x="5705936" y="5163647"/>
          <a:ext cx="2449513" cy="1577975"/>
        </p:xfrm>
        <a:graphic>
          <a:graphicData uri="http://schemas.openxmlformats.org/presentationml/2006/ole">
            <p:oleObj spid="_x0000_s2051" name="Equation" r:id="rId7" imgW="571320" imgH="3682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474" name="Picture 2" descr="http://upload.wikimedia.org/wikipedia/commons/thumb/f/fa/Capacitors_in_parallel.svg/301px-Capacitors_in_parallel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243" y="2026301"/>
            <a:ext cx="4018125" cy="2362819"/>
          </a:xfrm>
          <a:prstGeom prst="rect">
            <a:avLst/>
          </a:prstGeom>
          <a:noFill/>
        </p:spPr>
      </p:pic>
      <p:sp>
        <p:nvSpPr>
          <p:cNvPr id="233475" name="Rectangle 3"/>
          <p:cNvSpPr>
            <a:spLocks noChangeArrowheads="1"/>
          </p:cNvSpPr>
          <p:nvPr/>
        </p:nvSpPr>
        <p:spPr bwMode="auto">
          <a:xfrm>
            <a:off x="4015046" y="2343975"/>
            <a:ext cx="430599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Capacitors in a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parallel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 configuration each have the same applied voltage. The total charge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 </a:t>
            </a:r>
            <a:r>
              <a:rPr lang="en-US" dirty="0" smtClean="0">
                <a:latin typeface="+mj-lt"/>
                <a:cs typeface="Arial" charset="0"/>
              </a:rPr>
              <a:t>stored is therefore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6280" y="195503"/>
            <a:ext cx="85397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Capacitance</a:t>
            </a:r>
            <a:r>
              <a:rPr lang="en-GB" dirty="0" smtClean="0"/>
              <a:t> is measured in </a:t>
            </a:r>
            <a:r>
              <a:rPr lang="en-GB" b="1" dirty="0" smtClean="0"/>
              <a:t>Farads</a:t>
            </a:r>
          </a:p>
          <a:p>
            <a:endParaRPr lang="en-GB" dirty="0" smtClean="0"/>
          </a:p>
          <a:p>
            <a:r>
              <a:rPr lang="en-GB" dirty="0" smtClean="0"/>
              <a:t>1F means </a:t>
            </a:r>
            <a:r>
              <a:rPr lang="en-GB" b="1" dirty="0" smtClean="0"/>
              <a:t>one coulomb per unit volt </a:t>
            </a:r>
            <a:r>
              <a:rPr lang="en-GB" dirty="0" smtClean="0"/>
              <a:t>between the capacitor plates.</a:t>
            </a:r>
          </a:p>
          <a:p>
            <a:endParaRPr lang="en-GB" dirty="0" smtClean="0"/>
          </a:p>
          <a:p>
            <a:r>
              <a:rPr lang="en-GB" dirty="0" smtClean="0"/>
              <a:t>A Leyden Jar has a capacitance of around 1 </a:t>
            </a:r>
            <a:r>
              <a:rPr lang="en-GB" dirty="0" err="1" smtClean="0"/>
              <a:t>nF</a:t>
            </a:r>
            <a:r>
              <a:rPr lang="en-GB" dirty="0" smtClean="0"/>
              <a:t>. A typical circuit board capacitor will have capacitance from a few pF up to a large number of </a:t>
            </a:r>
            <a:r>
              <a:rPr lang="en-GB" dirty="0" smtClean="0">
                <a:latin typeface="Symbol" pitchFamily="18" charset="2"/>
              </a:rPr>
              <a:t>m</a:t>
            </a:r>
            <a:r>
              <a:rPr lang="en-GB" dirty="0" smtClean="0"/>
              <a:t>F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91067" y="5640917"/>
          <a:ext cx="4031983" cy="658283"/>
        </p:xfrm>
        <a:graphic>
          <a:graphicData uri="http://schemas.openxmlformats.org/presentationml/2006/ole">
            <p:oleObj spid="_x0000_s3074" name="Equation" r:id="rId4" imgW="1244520" imgH="203040" progId="Equation.DSMT4">
              <p:embed/>
            </p:oleObj>
          </a:graphicData>
        </a:graphic>
      </p:graphicFrame>
      <p:graphicFrame>
        <p:nvGraphicFramePr>
          <p:cNvPr id="233478" name="Object 6"/>
          <p:cNvGraphicFramePr>
            <a:graphicFrameLocks noChangeAspect="1"/>
          </p:cNvGraphicFramePr>
          <p:nvPr/>
        </p:nvGraphicFramePr>
        <p:xfrm>
          <a:off x="6873856" y="107731"/>
          <a:ext cx="2144183" cy="640206"/>
        </p:xfrm>
        <a:graphic>
          <a:graphicData uri="http://schemas.openxmlformats.org/presentationml/2006/ole">
            <p:oleObj spid="_x0000_s3075" name="Equation" r:id="rId5" imgW="723600" imgH="215640" progId="Equation.DSMT4">
              <p:embed/>
            </p:oleObj>
          </a:graphicData>
        </a:graphic>
      </p:graphicFrame>
      <p:graphicFrame>
        <p:nvGraphicFramePr>
          <p:cNvPr id="233479" name="Object 7"/>
          <p:cNvGraphicFramePr>
            <a:graphicFrameLocks noChangeAspect="1"/>
          </p:cNvGraphicFramePr>
          <p:nvPr/>
        </p:nvGraphicFramePr>
        <p:xfrm>
          <a:off x="3951816" y="0"/>
          <a:ext cx="2067500" cy="816504"/>
        </p:xfrm>
        <a:graphic>
          <a:graphicData uri="http://schemas.openxmlformats.org/presentationml/2006/ole">
            <p:oleObj spid="_x0000_s3076" name="Equation" r:id="rId6" imgW="482400" imgH="190440" progId="Equation.DSMT4">
              <p:embed/>
            </p:oleObj>
          </a:graphicData>
        </a:graphic>
      </p:graphicFrame>
      <p:graphicFrame>
        <p:nvGraphicFramePr>
          <p:cNvPr id="233480" name="Object 8"/>
          <p:cNvGraphicFramePr>
            <a:graphicFrameLocks noChangeAspect="1"/>
          </p:cNvGraphicFramePr>
          <p:nvPr/>
        </p:nvGraphicFramePr>
        <p:xfrm>
          <a:off x="4543962" y="3285405"/>
          <a:ext cx="4198408" cy="563782"/>
        </p:xfrm>
        <a:graphic>
          <a:graphicData uri="http://schemas.openxmlformats.org/presentationml/2006/ole">
            <p:oleObj spid="_x0000_s3077" name="Equation" r:id="rId7" imgW="1511280" imgH="20304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1734" y="4648199"/>
            <a:ext cx="3722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Since the total capacitance is given by</a:t>
            </a:r>
          </a:p>
        </p:txBody>
      </p:sp>
      <p:graphicFrame>
        <p:nvGraphicFramePr>
          <p:cNvPr id="233481" name="Object 9"/>
          <p:cNvGraphicFramePr>
            <a:graphicFrameLocks noChangeAspect="1"/>
          </p:cNvGraphicFramePr>
          <p:nvPr/>
        </p:nvGraphicFramePr>
        <p:xfrm>
          <a:off x="4159780" y="4547133"/>
          <a:ext cx="1961621" cy="653874"/>
        </p:xfrm>
        <a:graphic>
          <a:graphicData uri="http://schemas.openxmlformats.org/presentationml/2006/ole">
            <p:oleObj spid="_x0000_s3078" name="Equation" r:id="rId8" imgW="571320" imgH="190440" progId="Equation.DSMT4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015807" y="5833687"/>
            <a:ext cx="3551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Therefore </a:t>
            </a:r>
            <a:r>
              <a:rPr lang="en-GB" b="1" i="1" dirty="0" smtClean="0"/>
              <a:t>parallel</a:t>
            </a:r>
            <a:r>
              <a:rPr lang="en-GB" b="1" dirty="0" smtClean="0"/>
              <a:t> capacitances add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450" name="Picture 2" descr="http://upload.wikimedia.org/wikipedia/commons/thumb/7/75/Capacitors_in_series.svg/390px-Capacitors_in_series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79" y="684570"/>
            <a:ext cx="3714750" cy="1009650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746066" y="1618348"/>
            <a:ext cx="448887" cy="440574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823334" y="1599574"/>
          <a:ext cx="315417" cy="458788"/>
        </p:xfrm>
        <a:graphic>
          <a:graphicData uri="http://schemas.openxmlformats.org/presentationml/2006/ole">
            <p:oleObj spid="_x0000_s4098" name="Equation" r:id="rId4" imgW="139680" imgH="203040" progId="Equation.DSMT4">
              <p:embed/>
            </p:oleObj>
          </a:graphicData>
        </a:graphic>
      </p:graphicFrame>
      <p:cxnSp>
        <p:nvCxnSpPr>
          <p:cNvPr id="7" name="Straight Connector 6"/>
          <p:cNvCxnSpPr>
            <a:endCxn id="5" idx="2"/>
          </p:cNvCxnSpPr>
          <p:nvPr/>
        </p:nvCxnSpPr>
        <p:spPr>
          <a:xfrm flipV="1">
            <a:off x="516946" y="1838635"/>
            <a:ext cx="229120" cy="652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515388" y="1022475"/>
            <a:ext cx="3463" cy="813954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197983" y="1852922"/>
            <a:ext cx="229120" cy="652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417059" y="1005849"/>
            <a:ext cx="4417" cy="847726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2885208" y="1612806"/>
            <a:ext cx="448887" cy="440574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2947988" y="1593917"/>
          <a:ext cx="344487" cy="458788"/>
        </p:xfrm>
        <a:graphic>
          <a:graphicData uri="http://schemas.openxmlformats.org/presentationml/2006/ole">
            <p:oleObj spid="_x0000_s4099" name="Equation" r:id="rId5" imgW="152280" imgH="203040" progId="Equation.DSMT4">
              <p:embed/>
            </p:oleObj>
          </a:graphicData>
        </a:graphic>
      </p:graphicFrame>
      <p:cxnSp>
        <p:nvCxnSpPr>
          <p:cNvPr id="15" name="Straight Connector 14"/>
          <p:cNvCxnSpPr>
            <a:endCxn id="13" idx="2"/>
          </p:cNvCxnSpPr>
          <p:nvPr/>
        </p:nvCxnSpPr>
        <p:spPr>
          <a:xfrm flipV="1">
            <a:off x="2656088" y="1833093"/>
            <a:ext cx="229120" cy="652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2654530" y="1016933"/>
            <a:ext cx="3463" cy="813954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337125" y="1847380"/>
            <a:ext cx="229120" cy="652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556201" y="1000307"/>
            <a:ext cx="4417" cy="847726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695796" y="349134"/>
            <a:ext cx="0" cy="324196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515390" y="505863"/>
            <a:ext cx="1088967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695796" y="514350"/>
            <a:ext cx="1866554" cy="1039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Object 6"/>
          <p:cNvGraphicFramePr>
            <a:graphicFrameLocks noChangeAspect="1"/>
          </p:cNvGraphicFramePr>
          <p:nvPr/>
        </p:nvGraphicFramePr>
        <p:xfrm>
          <a:off x="1350242" y="111241"/>
          <a:ext cx="315912" cy="371475"/>
        </p:xfrm>
        <a:graphic>
          <a:graphicData uri="http://schemas.openxmlformats.org/presentationml/2006/ole">
            <p:oleObj spid="_x0000_s4100" name="Equation" r:id="rId6" imgW="139680" imgH="164880" progId="Equation.DSMT4">
              <p:embed/>
            </p:oleObj>
          </a:graphicData>
        </a:graphic>
      </p:graphicFrame>
      <p:cxnSp>
        <p:nvCxnSpPr>
          <p:cNvPr id="23" name="Straight Connector 22"/>
          <p:cNvCxnSpPr/>
          <p:nvPr/>
        </p:nvCxnSpPr>
        <p:spPr>
          <a:xfrm flipH="1" flipV="1">
            <a:off x="515389" y="498764"/>
            <a:ext cx="1" cy="50707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1609725" y="428623"/>
            <a:ext cx="1042" cy="167643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3558627" y="522577"/>
            <a:ext cx="1" cy="50707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2456" name="Object 8"/>
          <p:cNvGraphicFramePr>
            <a:graphicFrameLocks noChangeAspect="1"/>
          </p:cNvGraphicFramePr>
          <p:nvPr/>
        </p:nvGraphicFramePr>
        <p:xfrm>
          <a:off x="3959756" y="846667"/>
          <a:ext cx="2486025" cy="458788"/>
        </p:xfrm>
        <a:graphic>
          <a:graphicData uri="http://schemas.openxmlformats.org/presentationml/2006/ole">
            <p:oleObj spid="_x0000_s4101" name="Equation" r:id="rId7" imgW="1104840" imgH="203040" progId="Equation.DSMT4">
              <p:embed/>
            </p:oleObj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3886198" y="152708"/>
            <a:ext cx="4368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Sum of voltage drops across capacitors must equate to the applied voltage</a:t>
            </a:r>
          </a:p>
        </p:txBody>
      </p:sp>
      <p:graphicFrame>
        <p:nvGraphicFramePr>
          <p:cNvPr id="232458" name="Object 10"/>
          <p:cNvGraphicFramePr>
            <a:graphicFrameLocks noChangeAspect="1"/>
          </p:cNvGraphicFramePr>
          <p:nvPr/>
        </p:nvGraphicFramePr>
        <p:xfrm>
          <a:off x="4970000" y="1521490"/>
          <a:ext cx="3445595" cy="1487718"/>
        </p:xfrm>
        <a:graphic>
          <a:graphicData uri="http://schemas.openxmlformats.org/presentationml/2006/ole">
            <p:oleObj spid="_x0000_s4102" name="Equation" r:id="rId8" imgW="1447560" imgH="622080" progId="Equation.DSMT4">
              <p:embed/>
            </p:oleObj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3963940" y="1515226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Hence: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64991" y="3183467"/>
            <a:ext cx="8301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Now the charge on each adjacent capacitor plate </a:t>
            </a:r>
            <a:r>
              <a:rPr lang="en-GB" i="1" dirty="0" smtClean="0"/>
              <a:t>must be the same</a:t>
            </a:r>
            <a:r>
              <a:rPr lang="en-GB" dirty="0" smtClean="0"/>
              <a:t>, otherwise current</a:t>
            </a:r>
          </a:p>
          <a:p>
            <a:r>
              <a:rPr lang="en-GB" dirty="0" smtClean="0"/>
              <a:t>would flow between the capacitors, re-apportioning charge</a:t>
            </a:r>
          </a:p>
        </p:txBody>
      </p:sp>
      <p:pic>
        <p:nvPicPr>
          <p:cNvPr id="37" name="Picture 2" descr="http://upload.wikimedia.org/wikipedia/commons/thumb/c/cd/Capacitor_schematic_with_dielectric.svg/430px-Capacitor_schematic_with_dielectric.svg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96877" y="3865419"/>
            <a:ext cx="2547123" cy="2801834"/>
          </a:xfrm>
          <a:prstGeom prst="rect">
            <a:avLst/>
          </a:prstGeom>
          <a:noFill/>
        </p:spPr>
      </p:pic>
      <p:graphicFrame>
        <p:nvGraphicFramePr>
          <p:cNvPr id="232459" name="Object 11"/>
          <p:cNvGraphicFramePr>
            <a:graphicFrameLocks noChangeAspect="1"/>
          </p:cNvGraphicFramePr>
          <p:nvPr/>
        </p:nvGraphicFramePr>
        <p:xfrm>
          <a:off x="439103" y="3876358"/>
          <a:ext cx="2714625" cy="458787"/>
        </p:xfrm>
        <a:graphic>
          <a:graphicData uri="http://schemas.openxmlformats.org/presentationml/2006/ole">
            <p:oleObj spid="_x0000_s4103" name="Equation" r:id="rId10" imgW="1206360" imgH="203040" progId="Equation.DSMT4">
              <p:embed/>
            </p:oleObj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440574" y="4871259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Hence:</a:t>
            </a:r>
          </a:p>
        </p:txBody>
      </p:sp>
      <p:graphicFrame>
        <p:nvGraphicFramePr>
          <p:cNvPr id="232460" name="Object 12"/>
          <p:cNvGraphicFramePr>
            <a:graphicFrameLocks noChangeAspect="1"/>
          </p:cNvGraphicFramePr>
          <p:nvPr/>
        </p:nvGraphicFramePr>
        <p:xfrm>
          <a:off x="418870" y="5286895"/>
          <a:ext cx="3693670" cy="1140460"/>
        </p:xfrm>
        <a:graphic>
          <a:graphicData uri="http://schemas.openxmlformats.org/presentationml/2006/ole">
            <p:oleObj spid="_x0000_s4104" name="Equation" r:id="rId11" imgW="1320480" imgH="406080" progId="Equation.DSMT4">
              <p:embed/>
            </p:oleObj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4214553" y="5434677"/>
            <a:ext cx="21169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Therefore the </a:t>
            </a:r>
            <a:r>
              <a:rPr lang="en-GB" b="1" dirty="0" smtClean="0"/>
              <a:t>reciprocals</a:t>
            </a:r>
            <a:r>
              <a:rPr lang="en-GB" dirty="0" smtClean="0"/>
              <a:t> of </a:t>
            </a:r>
            <a:r>
              <a:rPr lang="en-GB" b="1" i="1" dirty="0" smtClean="0"/>
              <a:t>series</a:t>
            </a:r>
            <a:r>
              <a:rPr lang="en-GB" dirty="0" smtClean="0"/>
              <a:t> </a:t>
            </a:r>
            <a:r>
              <a:rPr lang="en-GB" b="1" dirty="0" smtClean="0"/>
              <a:t>capacitances add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5885" y="257692"/>
            <a:ext cx="2291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Capacitance examples</a:t>
            </a:r>
            <a:endParaRPr lang="en-GB" b="1" dirty="0"/>
          </a:p>
        </p:txBody>
      </p:sp>
      <p:pic>
        <p:nvPicPr>
          <p:cNvPr id="3" name="Picture 63" descr="E:\AndyFrench\Documents\AF\Reference\Physics\14 Reference\Circuit component symbols\capaci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449" y="1127730"/>
            <a:ext cx="741083" cy="37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3" descr="E:\AndyFrench\Documents\AF\Reference\Physics\14 Reference\Circuit component symbols\capaci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426" y="1130501"/>
            <a:ext cx="741083" cy="37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3" descr="E:\AndyFrench\Documents\AF\Reference\Physics\14 Reference\Circuit component symbols\capaci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4322" y="1130501"/>
            <a:ext cx="741083" cy="37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3" descr="E:\AndyFrench\Documents\AF\Reference\Physics\14 Reference\Circuit component symbols\capaci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2068" y="1124959"/>
            <a:ext cx="741083" cy="37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729442" y="824114"/>
          <a:ext cx="275466" cy="298422"/>
        </p:xfrm>
        <a:graphic>
          <a:graphicData uri="http://schemas.openxmlformats.org/presentationml/2006/ole">
            <p:oleObj spid="_x0000_s21505" name="Equation" r:id="rId4" imgW="152280" imgH="164880" progId="Equation.DSMT4">
              <p:embed/>
            </p:oleObj>
          </a:graphicData>
        </a:graphic>
      </p:graphicFrame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1432849" y="842759"/>
          <a:ext cx="390244" cy="298422"/>
        </p:xfrm>
        <a:graphic>
          <a:graphicData uri="http://schemas.openxmlformats.org/presentationml/2006/ole">
            <p:oleObj spid="_x0000_s21506" name="Equation" r:id="rId5" imgW="215640" imgH="164880" progId="Equation.DSMT4">
              <p:embed/>
            </p:oleObj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2142199" y="845529"/>
          <a:ext cx="390244" cy="298422"/>
        </p:xfrm>
        <a:graphic>
          <a:graphicData uri="http://schemas.openxmlformats.org/presentationml/2006/ole">
            <p:oleObj spid="_x0000_s21507" name="Equation" r:id="rId6" imgW="215640" imgH="164880" progId="Equation.DSMT4">
              <p:embed/>
            </p:oleObj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2896062" y="1214149"/>
          <a:ext cx="212898" cy="191608"/>
        </p:xfrm>
        <a:graphic>
          <a:graphicData uri="http://schemas.openxmlformats.org/presentationml/2006/ole">
            <p:oleObj spid="_x0000_s21508" name="Equation" r:id="rId7" imgW="126720" imgH="114120" progId="Equation.DSMT4">
              <p:embed/>
            </p:oleObj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3582324" y="823797"/>
          <a:ext cx="183644" cy="298422"/>
        </p:xfrm>
        <a:graphic>
          <a:graphicData uri="http://schemas.openxmlformats.org/presentationml/2006/ole">
            <p:oleObj spid="_x0000_s21509" name="Equation" r:id="rId8" imgW="101520" imgH="164880" progId="Equation.DSMT4">
              <p:embed/>
            </p:oleObj>
          </a:graphicData>
        </a:graphic>
      </p:graphicFrame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5310072" y="854912"/>
          <a:ext cx="2604018" cy="915699"/>
        </p:xfrm>
        <a:graphic>
          <a:graphicData uri="http://schemas.openxmlformats.org/presentationml/2006/ole">
            <p:oleObj spid="_x0000_s21510" name="Equation" r:id="rId9" imgW="1155600" imgH="406080" progId="Equation.DSMT4">
              <p:embed/>
            </p:oleObj>
          </a:graphicData>
        </a:graphic>
      </p:graphicFrame>
      <p:pic>
        <p:nvPicPr>
          <p:cNvPr id="13" name="Picture 63" descr="E:\AndyFrench\Documents\AF\Reference\Physics\14 Reference\Circuit component symbols\capaci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21160" y="2793043"/>
            <a:ext cx="741083" cy="37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3" descr="E:\AndyFrench\Documents\AF\Reference\Physics\14 Reference\Circuit component symbols\capaci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238824" y="2779190"/>
            <a:ext cx="741083" cy="37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3" descr="E:\AndyFrench\Documents\AF\Reference\Physics\14 Reference\Circuit component symbols\capaci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912157" y="2787504"/>
            <a:ext cx="741083" cy="37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3" descr="E:\AndyFrench\Documents\AF\Reference\Physics\14 Reference\Circuit component symbols\capaci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528" y="2574144"/>
            <a:ext cx="741083" cy="37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740528" y="2172157"/>
          <a:ext cx="275466" cy="298422"/>
        </p:xfrm>
        <a:graphic>
          <a:graphicData uri="http://schemas.openxmlformats.org/presentationml/2006/ole">
            <p:oleObj spid="_x0000_s21511" name="Equation" r:id="rId10" imgW="152280" imgH="164880" progId="Equation.DSMT4">
              <p:embed/>
            </p:oleObj>
          </a:graphicData>
        </a:graphic>
      </p:graphicFrame>
      <p:graphicFrame>
        <p:nvGraphicFramePr>
          <p:cNvPr id="18" name="Object 2"/>
          <p:cNvGraphicFramePr>
            <a:graphicFrameLocks noChangeAspect="1"/>
          </p:cNvGraphicFramePr>
          <p:nvPr/>
        </p:nvGraphicFramePr>
        <p:xfrm>
          <a:off x="1443935" y="2175562"/>
          <a:ext cx="390244" cy="298422"/>
        </p:xfrm>
        <a:graphic>
          <a:graphicData uri="http://schemas.openxmlformats.org/presentationml/2006/ole">
            <p:oleObj spid="_x0000_s21512" name="Equation" r:id="rId11" imgW="215640" imgH="164880" progId="Equation.DSMT4">
              <p:embed/>
            </p:oleObj>
          </a:graphicData>
        </a:graphic>
      </p:graphicFrame>
      <p:graphicFrame>
        <p:nvGraphicFramePr>
          <p:cNvPr id="19" name="Object 3"/>
          <p:cNvGraphicFramePr>
            <a:graphicFrameLocks noChangeAspect="1"/>
          </p:cNvGraphicFramePr>
          <p:nvPr/>
        </p:nvGraphicFramePr>
        <p:xfrm>
          <a:off x="2153285" y="2178332"/>
          <a:ext cx="390244" cy="298422"/>
        </p:xfrm>
        <a:graphic>
          <a:graphicData uri="http://schemas.openxmlformats.org/presentationml/2006/ole">
            <p:oleObj spid="_x0000_s21513" name="Equation" r:id="rId12" imgW="215640" imgH="164880" progId="Equation.DSMT4">
              <p:embed/>
            </p:oleObj>
          </a:graphicData>
        </a:graphic>
      </p:graphicFrame>
      <p:graphicFrame>
        <p:nvGraphicFramePr>
          <p:cNvPr id="20" name="Object 4"/>
          <p:cNvGraphicFramePr>
            <a:graphicFrameLocks noChangeAspect="1"/>
          </p:cNvGraphicFramePr>
          <p:nvPr/>
        </p:nvGraphicFramePr>
        <p:xfrm>
          <a:off x="2873896" y="2663334"/>
          <a:ext cx="212898" cy="191608"/>
        </p:xfrm>
        <a:graphic>
          <a:graphicData uri="http://schemas.openxmlformats.org/presentationml/2006/ole">
            <p:oleObj spid="_x0000_s21514" name="Equation" r:id="rId13" imgW="126720" imgH="114120" progId="Equation.DSMT4">
              <p:embed/>
            </p:oleObj>
          </a:graphicData>
        </a:graphic>
      </p:graphicFrame>
      <p:graphicFrame>
        <p:nvGraphicFramePr>
          <p:cNvPr id="21" name="Object 5"/>
          <p:cNvGraphicFramePr>
            <a:graphicFrameLocks noChangeAspect="1"/>
          </p:cNvGraphicFramePr>
          <p:nvPr/>
        </p:nvGraphicFramePr>
        <p:xfrm>
          <a:off x="3576784" y="2272982"/>
          <a:ext cx="183644" cy="298422"/>
        </p:xfrm>
        <a:graphic>
          <a:graphicData uri="http://schemas.openxmlformats.org/presentationml/2006/ole">
            <p:oleObj spid="_x0000_s21515" name="Equation" r:id="rId14" imgW="101520" imgH="164880" progId="Equation.DSMT4">
              <p:embed/>
            </p:oleObj>
          </a:graphicData>
        </a:graphic>
      </p:graphicFrame>
      <p:cxnSp>
        <p:nvCxnSpPr>
          <p:cNvPr id="23" name="Straight Connector 22"/>
          <p:cNvCxnSpPr/>
          <p:nvPr/>
        </p:nvCxnSpPr>
        <p:spPr>
          <a:xfrm flipV="1">
            <a:off x="698271" y="2595068"/>
            <a:ext cx="1842770" cy="68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516" name="Object 12"/>
          <p:cNvGraphicFramePr>
            <a:graphicFrameLocks noChangeAspect="1"/>
          </p:cNvGraphicFramePr>
          <p:nvPr/>
        </p:nvGraphicFramePr>
        <p:xfrm>
          <a:off x="5280054" y="2582603"/>
          <a:ext cx="2803525" cy="371475"/>
        </p:xfrm>
        <a:graphic>
          <a:graphicData uri="http://schemas.openxmlformats.org/presentationml/2006/ole">
            <p:oleObj spid="_x0000_s21516" name="Equation" r:id="rId15" imgW="1244520" imgH="164880" progId="Equation.DSMT4">
              <p:embed/>
            </p:oleObj>
          </a:graphicData>
        </a:graphic>
      </p:graphicFrame>
      <p:cxnSp>
        <p:nvCxnSpPr>
          <p:cNvPr id="26" name="Straight Connector 25"/>
          <p:cNvCxnSpPr/>
          <p:nvPr/>
        </p:nvCxnSpPr>
        <p:spPr>
          <a:xfrm flipV="1">
            <a:off x="651165" y="3344368"/>
            <a:ext cx="1858126" cy="8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63" descr="E:\AndyFrench\Documents\AF\Reference\Physics\14 Reference\Circuit component symbols\capaci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783" y="4501312"/>
            <a:ext cx="741083" cy="37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Straight Connector 32"/>
          <p:cNvCxnSpPr>
            <a:stCxn id="31" idx="3"/>
          </p:cNvCxnSpPr>
          <p:nvPr/>
        </p:nvCxnSpPr>
        <p:spPr>
          <a:xfrm flipV="1">
            <a:off x="1086866" y="4202084"/>
            <a:ext cx="1293" cy="4864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1084610" y="4194983"/>
            <a:ext cx="1338349" cy="8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1" idx="3"/>
          </p:cNvCxnSpPr>
          <p:nvPr/>
        </p:nvCxnSpPr>
        <p:spPr>
          <a:xfrm>
            <a:off x="1086866" y="4688506"/>
            <a:ext cx="1293" cy="51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1090497" y="5204460"/>
            <a:ext cx="1332028" cy="70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2418195" y="4202084"/>
            <a:ext cx="0" cy="10058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63" descr="E:\AndyFrench\Documents\AF\Reference\Physics\14 Reference\Circuit component symbols\capaci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2733" y="4506074"/>
            <a:ext cx="741083" cy="37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7" name="Straight Connector 46"/>
          <p:cNvCxnSpPr>
            <a:stCxn id="45" idx="1"/>
          </p:cNvCxnSpPr>
          <p:nvPr/>
        </p:nvCxnSpPr>
        <p:spPr>
          <a:xfrm flipH="1">
            <a:off x="2417763" y="4693268"/>
            <a:ext cx="194970" cy="16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63" descr="E:\AndyFrench\Documents\AF\Reference\Physics\14 Reference\Circuit component symbols\capaci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8133" y="4010774"/>
            <a:ext cx="741083" cy="37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63" descr="E:\AndyFrench\Documents\AF\Reference\Physics\14 Reference\Circuit component symbols\capaci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4483" y="5014074"/>
            <a:ext cx="741083" cy="37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63" descr="E:\AndyFrench\Documents\AF\Reference\Physics\14 Reference\Circuit component symbols\capaci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4078" y="4514704"/>
            <a:ext cx="741083" cy="37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" name="Object 4"/>
          <p:cNvGraphicFramePr>
            <a:graphicFrameLocks noChangeAspect="1"/>
          </p:cNvGraphicFramePr>
          <p:nvPr/>
        </p:nvGraphicFramePr>
        <p:xfrm>
          <a:off x="3591446" y="4603894"/>
          <a:ext cx="212898" cy="191608"/>
        </p:xfrm>
        <a:graphic>
          <a:graphicData uri="http://schemas.openxmlformats.org/presentationml/2006/ole">
            <p:oleObj spid="_x0000_s21517" name="Equation" r:id="rId16" imgW="126720" imgH="114120" progId="Equation.DSMT4">
              <p:embed/>
            </p:oleObj>
          </a:graphicData>
        </a:graphic>
      </p:graphicFrame>
      <p:graphicFrame>
        <p:nvGraphicFramePr>
          <p:cNvPr id="52" name="Object 5"/>
          <p:cNvGraphicFramePr>
            <a:graphicFrameLocks noChangeAspect="1"/>
          </p:cNvGraphicFramePr>
          <p:nvPr/>
        </p:nvGraphicFramePr>
        <p:xfrm>
          <a:off x="4294334" y="4213542"/>
          <a:ext cx="183644" cy="298422"/>
        </p:xfrm>
        <a:graphic>
          <a:graphicData uri="http://schemas.openxmlformats.org/presentationml/2006/ole">
            <p:oleObj spid="_x0000_s21518" name="Equation" r:id="rId17" imgW="101520" imgH="164880" progId="Equation.DSMT4">
              <p:embed/>
            </p:oleObj>
          </a:graphicData>
        </a:graphic>
      </p:graphicFrame>
      <p:graphicFrame>
        <p:nvGraphicFramePr>
          <p:cNvPr id="21519" name="Object 15"/>
          <p:cNvGraphicFramePr>
            <a:graphicFrameLocks noChangeAspect="1"/>
          </p:cNvGraphicFramePr>
          <p:nvPr/>
        </p:nvGraphicFramePr>
        <p:xfrm>
          <a:off x="579755" y="4213860"/>
          <a:ext cx="276225" cy="298450"/>
        </p:xfrm>
        <a:graphic>
          <a:graphicData uri="http://schemas.openxmlformats.org/presentationml/2006/ole">
            <p:oleObj spid="_x0000_s21519" name="Equation" r:id="rId18" imgW="152280" imgH="164880" progId="Equation.DSMT4">
              <p:embed/>
            </p:oleObj>
          </a:graphicData>
        </a:graphic>
      </p:graphicFrame>
      <p:graphicFrame>
        <p:nvGraphicFramePr>
          <p:cNvPr id="21520" name="Object 16"/>
          <p:cNvGraphicFramePr>
            <a:graphicFrameLocks noChangeAspect="1"/>
          </p:cNvGraphicFramePr>
          <p:nvPr/>
        </p:nvGraphicFramePr>
        <p:xfrm>
          <a:off x="1608138" y="3725545"/>
          <a:ext cx="276225" cy="298450"/>
        </p:xfrm>
        <a:graphic>
          <a:graphicData uri="http://schemas.openxmlformats.org/presentationml/2006/ole">
            <p:oleObj spid="_x0000_s21520" name="Equation" r:id="rId19" imgW="152280" imgH="164880" progId="Equation.DSMT4">
              <p:embed/>
            </p:oleObj>
          </a:graphicData>
        </a:graphic>
      </p:graphicFrame>
      <p:graphicFrame>
        <p:nvGraphicFramePr>
          <p:cNvPr id="21521" name="Object 17"/>
          <p:cNvGraphicFramePr>
            <a:graphicFrameLocks noChangeAspect="1"/>
          </p:cNvGraphicFramePr>
          <p:nvPr/>
        </p:nvGraphicFramePr>
        <p:xfrm>
          <a:off x="1550988" y="4732338"/>
          <a:ext cx="392112" cy="298450"/>
        </p:xfrm>
        <a:graphic>
          <a:graphicData uri="http://schemas.openxmlformats.org/presentationml/2006/ole">
            <p:oleObj spid="_x0000_s21521" name="Equation" r:id="rId20" imgW="215640" imgH="164880" progId="Equation.DSMT4">
              <p:embed/>
            </p:oleObj>
          </a:graphicData>
        </a:graphic>
      </p:graphicFrame>
      <p:graphicFrame>
        <p:nvGraphicFramePr>
          <p:cNvPr id="21522" name="Object 18"/>
          <p:cNvGraphicFramePr>
            <a:graphicFrameLocks noChangeAspect="1"/>
          </p:cNvGraphicFramePr>
          <p:nvPr/>
        </p:nvGraphicFramePr>
        <p:xfrm>
          <a:off x="2789238" y="4149725"/>
          <a:ext cx="414337" cy="366713"/>
        </p:xfrm>
        <a:graphic>
          <a:graphicData uri="http://schemas.openxmlformats.org/presentationml/2006/ole">
            <p:oleObj spid="_x0000_s21522" name="Equation" r:id="rId21" imgW="228600" imgH="203040" progId="Equation.DSMT4">
              <p:embed/>
            </p:oleObj>
          </a:graphicData>
        </a:graphic>
      </p:graphicFrame>
      <p:graphicFrame>
        <p:nvGraphicFramePr>
          <p:cNvPr id="21523" name="Object 19"/>
          <p:cNvGraphicFramePr>
            <a:graphicFrameLocks noChangeAspect="1"/>
          </p:cNvGraphicFramePr>
          <p:nvPr/>
        </p:nvGraphicFramePr>
        <p:xfrm>
          <a:off x="5283577" y="4234469"/>
          <a:ext cx="2803525" cy="1314450"/>
        </p:xfrm>
        <a:graphic>
          <a:graphicData uri="http://schemas.openxmlformats.org/presentationml/2006/ole">
            <p:oleObj spid="_x0000_s21523" name="Equation" r:id="rId22" imgW="1244520" imgH="5839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073" y="365760"/>
            <a:ext cx="2827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Energy stored in a capacitor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15638" y="889462"/>
            <a:ext cx="32585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instantaneous power required to establish voltage V across the plates</a:t>
            </a:r>
          </a:p>
          <a:p>
            <a:r>
              <a:rPr lang="en-GB" dirty="0" smtClean="0"/>
              <a:t>of a capacitor is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63086" y="2162462"/>
          <a:ext cx="967740" cy="381231"/>
        </p:xfrm>
        <a:graphic>
          <a:graphicData uri="http://schemas.openxmlformats.org/presentationml/2006/ole">
            <p:oleObj spid="_x0000_s20481" name="Equation" r:id="rId3" imgW="419040" imgH="16488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7323" y="2959331"/>
            <a:ext cx="31172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time interval </a:t>
            </a:r>
            <a:r>
              <a:rPr lang="en-GB" i="1" dirty="0" err="1" smtClean="0"/>
              <a:t>dt</a:t>
            </a:r>
            <a:r>
              <a:rPr lang="en-GB" dirty="0" smtClean="0"/>
              <a:t>, the amount of charge added to the capacitor is</a:t>
            </a:r>
            <a:endParaRPr lang="en-GB" dirty="0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471806" y="3907329"/>
          <a:ext cx="1438275" cy="441325"/>
        </p:xfrm>
        <a:graphic>
          <a:graphicData uri="http://schemas.openxmlformats.org/presentationml/2006/ole">
            <p:oleObj spid="_x0000_s20482" name="Equation" r:id="rId4" imgW="622080" imgH="190440" progId="Equation.DSMT4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5513" y="4638501"/>
            <a:ext cx="1827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Hence current I is</a:t>
            </a:r>
            <a:endParaRPr lang="en-GB" dirty="0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460778" y="5144049"/>
          <a:ext cx="2084388" cy="852487"/>
        </p:xfrm>
        <a:graphic>
          <a:graphicData uri="http://schemas.openxmlformats.org/presentationml/2006/ole">
            <p:oleObj spid="_x0000_s20483" name="Equation" r:id="rId5" imgW="901440" imgH="368280" progId="Equation.DSMT4">
              <p:embed/>
            </p:oleObj>
          </a:graphicData>
        </a:graphic>
      </p:graphicFrame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4633854" y="280381"/>
          <a:ext cx="1993900" cy="1323975"/>
        </p:xfrm>
        <a:graphic>
          <a:graphicData uri="http://schemas.openxmlformats.org/presentationml/2006/ole">
            <p:oleObj spid="_x0000_s20484" name="Equation" r:id="rId6" imgW="863280" imgH="571320" progId="Equation.DSMT4">
              <p:embed/>
            </p:oleObj>
          </a:graphicData>
        </a:graphic>
      </p:graphicFrame>
      <p:cxnSp>
        <p:nvCxnSpPr>
          <p:cNvPr id="11" name="Straight Connector 10"/>
          <p:cNvCxnSpPr/>
          <p:nvPr/>
        </p:nvCxnSpPr>
        <p:spPr>
          <a:xfrm flipH="1">
            <a:off x="4239490" y="0"/>
            <a:ext cx="8313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488874" y="1820490"/>
            <a:ext cx="41063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Total energy required to establish voltage</a:t>
            </a:r>
          </a:p>
          <a:p>
            <a:r>
              <a:rPr lang="en-GB" i="1" dirty="0" smtClean="0"/>
              <a:t>V </a:t>
            </a:r>
            <a:r>
              <a:rPr lang="en-GB" dirty="0" smtClean="0"/>
              <a:t>across the capacitor plates (in time </a:t>
            </a:r>
            <a:r>
              <a:rPr lang="en-GB" i="1" dirty="0" smtClean="0"/>
              <a:t>t</a:t>
            </a:r>
            <a:r>
              <a:rPr lang="en-GB" dirty="0" smtClean="0"/>
              <a:t>)</a:t>
            </a:r>
          </a:p>
          <a:p>
            <a:r>
              <a:rPr lang="en-GB" dirty="0" smtClean="0"/>
              <a:t>is therefore</a:t>
            </a:r>
            <a:endParaRPr lang="en-GB" dirty="0"/>
          </a:p>
        </p:txBody>
      </p:sp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4559302" y="2855454"/>
          <a:ext cx="3195638" cy="2087562"/>
        </p:xfrm>
        <a:graphic>
          <a:graphicData uri="http://schemas.openxmlformats.org/presentationml/2006/ole">
            <p:oleObj spid="_x0000_s20485" name="Equation" r:id="rId7" imgW="1384200" imgH="901440" progId="Equation.DSMT4">
              <p:embed/>
            </p:oleObj>
          </a:graphicData>
        </a:graphic>
      </p:graphicFrame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5397732" y="5482359"/>
          <a:ext cx="2757544" cy="976630"/>
        </p:xfrm>
        <a:graphic>
          <a:graphicData uri="http://schemas.openxmlformats.org/presentationml/2006/ole">
            <p:oleObj spid="_x0000_s20486" name="Equation" r:id="rId8" imgW="609480" imgH="215640" progId="Equation.DSMT4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2253</TotalTime>
  <Words>620</Words>
  <Application>Microsoft Office PowerPoint</Application>
  <PresentationFormat>On-screen Show (4:3)</PresentationFormat>
  <Paragraphs>88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147</cp:revision>
  <dcterms:created xsi:type="dcterms:W3CDTF">2006-08-16T00:00:00Z</dcterms:created>
  <dcterms:modified xsi:type="dcterms:W3CDTF">2015-04-27T20:48:54Z</dcterms:modified>
</cp:coreProperties>
</file>