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5" d="100"/>
          <a:sy n="115" d="100"/>
        </p:scale>
        <p:origin x="-151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5/20/2014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5/20/2014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5/20/2014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5/20/2014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ttp://www.zen411.co.uk/wp/wp-content/uploads/2013/08/money-house-smaller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438400"/>
            <a:ext cx="3799113" cy="30480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152400" y="152400"/>
            <a:ext cx="89916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400" b="1" dirty="0" err="1" smtClean="0"/>
              <a:t>VBk</a:t>
            </a:r>
            <a:r>
              <a:rPr lang="en-GB" sz="5400" b="1" dirty="0" smtClean="0"/>
              <a:t> Practical Mathematics</a:t>
            </a:r>
          </a:p>
          <a:p>
            <a:pPr algn="ctr"/>
            <a:r>
              <a:rPr lang="en-GB" sz="5400" b="1" dirty="0" smtClean="0"/>
              <a:t>and Microsoft Excel Course</a:t>
            </a:r>
            <a:r>
              <a:rPr lang="en-GB" sz="6600" b="1" dirty="0" smtClean="0"/>
              <a:t> </a:t>
            </a:r>
          </a:p>
        </p:txBody>
      </p:sp>
      <p:pic>
        <p:nvPicPr>
          <p:cNvPr id="7" name="Picture 2" descr="http://t0.gstatic.com/images?q=tbn:ANd9GcTXa6hyNZBQ8akB62_JG4HFeLUxfxDuWnz8O_FV_gjrySPPLjTxPQ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" y="5638800"/>
            <a:ext cx="1066800" cy="1066800"/>
          </a:xfrm>
          <a:prstGeom prst="rect">
            <a:avLst/>
          </a:prstGeom>
          <a:noFill/>
        </p:spPr>
      </p:pic>
      <p:sp>
        <p:nvSpPr>
          <p:cNvPr id="8" name="Rectangle 7"/>
          <p:cNvSpPr/>
          <p:nvPr/>
        </p:nvSpPr>
        <p:spPr>
          <a:xfrm>
            <a:off x="4724400" y="2556808"/>
            <a:ext cx="3811364" cy="1015663"/>
          </a:xfrm>
          <a:prstGeom prst="rect">
            <a:avLst/>
          </a:prstGeom>
          <a:solidFill>
            <a:srgbClr val="FFFF00"/>
          </a:solidFill>
          <a:ln w="25400"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r>
              <a:rPr lang="en-GB" sz="6000" b="1" dirty="0" smtClean="0"/>
              <a:t>Line graphs</a:t>
            </a:r>
          </a:p>
        </p:txBody>
      </p:sp>
      <p:grpSp>
        <p:nvGrpSpPr>
          <p:cNvPr id="2" name="Group 8"/>
          <p:cNvGrpSpPr/>
          <p:nvPr/>
        </p:nvGrpSpPr>
        <p:grpSpPr>
          <a:xfrm>
            <a:off x="7124700" y="4838700"/>
            <a:ext cx="2184400" cy="1981200"/>
            <a:chOff x="7124700" y="4838700"/>
            <a:chExt cx="2184400" cy="1981200"/>
          </a:xfrm>
        </p:grpSpPr>
        <p:pic>
          <p:nvPicPr>
            <p:cNvPr id="10" name="Picture 4" descr="E:\AndyFrench\Documents\Personal\Career\006 - Winchester College 2011-\Winchester_arms.png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7683500" y="4838700"/>
              <a:ext cx="870097" cy="1365250"/>
            </a:xfrm>
            <a:prstGeom prst="rect">
              <a:avLst/>
            </a:prstGeom>
            <a:noFill/>
          </p:spPr>
        </p:pic>
        <p:sp>
          <p:nvSpPr>
            <p:cNvPr id="11" name="TextBox 10"/>
            <p:cNvSpPr txBox="1"/>
            <p:nvPr/>
          </p:nvSpPr>
          <p:spPr>
            <a:xfrm>
              <a:off x="7124700" y="6228090"/>
              <a:ext cx="21844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pc="300" dirty="0" smtClean="0">
                  <a:latin typeface="Times New Roman" pitchFamily="18" charset="0"/>
                  <a:cs typeface="Times New Roman" pitchFamily="18" charset="0"/>
                </a:rPr>
                <a:t>WINCHESTER</a:t>
              </a: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7594600" y="6558290"/>
              <a:ext cx="1099981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100" spc="300" dirty="0" smtClean="0">
                  <a:latin typeface="Times New Roman" pitchFamily="18" charset="0"/>
                  <a:cs typeface="Times New Roman" pitchFamily="18" charset="0"/>
                </a:rPr>
                <a:t>COLLEGE</a:t>
              </a:r>
              <a:endParaRPr lang="en-GB" sz="1100" spc="300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304800"/>
            <a:ext cx="4627047" cy="518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5334001" y="609600"/>
            <a:ext cx="350520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To plot a </a:t>
            </a:r>
            <a:r>
              <a:rPr lang="en-GB" b="1" dirty="0" smtClean="0"/>
              <a:t>line graph</a:t>
            </a:r>
            <a:r>
              <a:rPr lang="en-GB" dirty="0" smtClean="0"/>
              <a:t>, first create</a:t>
            </a:r>
          </a:p>
          <a:p>
            <a:r>
              <a:rPr lang="en-GB" dirty="0" smtClean="0"/>
              <a:t>a table of values for the horizontal (‘x’) and vertical (‘y’) axes.</a:t>
            </a:r>
          </a:p>
          <a:p>
            <a:endParaRPr lang="en-GB" dirty="0" smtClean="0"/>
          </a:p>
          <a:p>
            <a:r>
              <a:rPr lang="en-GB" dirty="0" smtClean="0"/>
              <a:t>In the example on the left, </a:t>
            </a:r>
            <a:r>
              <a:rPr lang="en-GB" b="1" dirty="0" smtClean="0"/>
              <a:t>cell</a:t>
            </a:r>
            <a:r>
              <a:rPr lang="en-GB" dirty="0" smtClean="0"/>
              <a:t> </a:t>
            </a:r>
            <a:r>
              <a:rPr lang="en-GB" b="1" dirty="0" smtClean="0"/>
              <a:t>formulae</a:t>
            </a:r>
            <a:r>
              <a:rPr lang="en-GB" dirty="0" smtClean="0"/>
              <a:t> have been used to automatically compute the cells.</a:t>
            </a:r>
          </a:p>
          <a:p>
            <a:endParaRPr lang="en-GB" dirty="0" smtClean="0"/>
          </a:p>
          <a:p>
            <a:r>
              <a:rPr lang="en-GB" b="1" dirty="0" smtClean="0"/>
              <a:t>Replication</a:t>
            </a:r>
            <a:r>
              <a:rPr lang="en-GB" dirty="0" smtClean="0"/>
              <a:t> (or copy and paste) of formula cells has been used to </a:t>
            </a:r>
          </a:p>
          <a:p>
            <a:r>
              <a:rPr lang="en-GB" dirty="0" smtClean="0"/>
              <a:t>efficiently create the table.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1066800" y="5791200"/>
            <a:ext cx="877163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GB" b="1" dirty="0" smtClean="0"/>
              <a:t>=a10+1</a:t>
            </a:r>
            <a:endParaRPr lang="en-GB" b="1" dirty="0"/>
          </a:p>
        </p:txBody>
      </p:sp>
      <p:cxnSp>
        <p:nvCxnSpPr>
          <p:cNvPr id="6" name="Straight Arrow Connector 5"/>
          <p:cNvCxnSpPr/>
          <p:nvPr/>
        </p:nvCxnSpPr>
        <p:spPr>
          <a:xfrm flipV="1">
            <a:off x="1600200" y="4953000"/>
            <a:ext cx="152400" cy="8382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3048000" y="5943600"/>
            <a:ext cx="1576072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GB" b="1" dirty="0" smtClean="0"/>
              <a:t>=a11^2 + $d$2</a:t>
            </a:r>
            <a:endParaRPr lang="en-GB" b="1" dirty="0"/>
          </a:p>
        </p:txBody>
      </p:sp>
      <p:cxnSp>
        <p:nvCxnSpPr>
          <p:cNvPr id="8" name="Straight Arrow Connector 7"/>
          <p:cNvCxnSpPr/>
          <p:nvPr/>
        </p:nvCxnSpPr>
        <p:spPr>
          <a:xfrm flipH="1" flipV="1">
            <a:off x="2438400" y="4953000"/>
            <a:ext cx="762000" cy="9144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5334000" y="4800600"/>
            <a:ext cx="1521570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GB" b="1" dirty="0" smtClean="0"/>
              <a:t>=f11^3 </a:t>
            </a:r>
            <a:r>
              <a:rPr lang="en-GB" b="1" dirty="0" smtClean="0"/>
              <a:t>+ </a:t>
            </a:r>
            <a:r>
              <a:rPr lang="en-GB" b="1" dirty="0" smtClean="0"/>
              <a:t>$g$2</a:t>
            </a:r>
            <a:endParaRPr lang="en-GB" b="1" dirty="0"/>
          </a:p>
        </p:txBody>
      </p:sp>
      <p:cxnSp>
        <p:nvCxnSpPr>
          <p:cNvPr id="12" name="Straight Arrow Connector 11"/>
          <p:cNvCxnSpPr/>
          <p:nvPr/>
        </p:nvCxnSpPr>
        <p:spPr>
          <a:xfrm flipH="1">
            <a:off x="4038600" y="4953000"/>
            <a:ext cx="1295400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990600"/>
            <a:ext cx="8420100" cy="548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381000" y="304800"/>
            <a:ext cx="80046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To create a </a:t>
            </a:r>
            <a:r>
              <a:rPr lang="en-GB" b="1" dirty="0" smtClean="0"/>
              <a:t>line graph</a:t>
            </a:r>
            <a:r>
              <a:rPr lang="en-GB" dirty="0" smtClean="0"/>
              <a:t>, firstly select </a:t>
            </a:r>
            <a:r>
              <a:rPr lang="en-GB" b="1" dirty="0" smtClean="0"/>
              <a:t>Scatter</a:t>
            </a:r>
            <a:r>
              <a:rPr lang="en-GB" dirty="0" smtClean="0"/>
              <a:t> in the </a:t>
            </a:r>
            <a:r>
              <a:rPr lang="en-GB" b="1" dirty="0" smtClean="0"/>
              <a:t>Insert</a:t>
            </a:r>
            <a:r>
              <a:rPr lang="en-GB" dirty="0" smtClean="0"/>
              <a:t> section of the Excel ‘ribbon’</a:t>
            </a:r>
            <a:endParaRPr lang="en-GB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0"/>
            <a:ext cx="8412246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838200" y="5181600"/>
            <a:ext cx="40386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A white box will appear. Move it</a:t>
            </a:r>
          </a:p>
          <a:p>
            <a:r>
              <a:rPr lang="en-GB" dirty="0" smtClean="0"/>
              <a:t>so it doesn’t obscure the data, then</a:t>
            </a:r>
          </a:p>
          <a:p>
            <a:r>
              <a:rPr lang="en-GB" dirty="0" smtClean="0"/>
              <a:t>right click inside. Choose the </a:t>
            </a:r>
            <a:r>
              <a:rPr lang="en-GB" b="1" dirty="0" smtClean="0"/>
              <a:t>Select Data</a:t>
            </a:r>
          </a:p>
          <a:p>
            <a:r>
              <a:rPr lang="en-GB" dirty="0" smtClean="0"/>
              <a:t>option from the context menu which will appear.</a:t>
            </a:r>
            <a:endParaRPr lang="en-GB" dirty="0"/>
          </a:p>
        </p:txBody>
      </p:sp>
      <p:cxnSp>
        <p:nvCxnSpPr>
          <p:cNvPr id="5" name="Straight Arrow Connector 4"/>
          <p:cNvCxnSpPr/>
          <p:nvPr/>
        </p:nvCxnSpPr>
        <p:spPr>
          <a:xfrm flipV="1">
            <a:off x="3048000" y="4572000"/>
            <a:ext cx="1600200" cy="6096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1733550"/>
            <a:ext cx="8763000" cy="5124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0" y="0"/>
            <a:ext cx="3810000" cy="25616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1272650" y="533400"/>
            <a:ext cx="28082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Select Data </a:t>
            </a:r>
            <a:r>
              <a:rPr lang="en-GB" dirty="0" smtClean="0"/>
              <a:t>.... menu option</a:t>
            </a:r>
            <a:endParaRPr lang="en-GB" dirty="0"/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4114800" y="762000"/>
            <a:ext cx="1143000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flipH="1">
            <a:off x="5029200" y="2590800"/>
            <a:ext cx="609600" cy="28956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990600" y="5486400"/>
            <a:ext cx="2514600" cy="120032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dirty="0" smtClean="0"/>
              <a:t>Type in range of data</a:t>
            </a:r>
          </a:p>
          <a:p>
            <a:r>
              <a:rPr lang="en-GB" dirty="0" smtClean="0"/>
              <a:t>(or use the button on the right to select it with a mouse)</a:t>
            </a:r>
            <a:endParaRPr lang="en-GB" dirty="0"/>
          </a:p>
        </p:txBody>
      </p:sp>
      <p:cxnSp>
        <p:nvCxnSpPr>
          <p:cNvPr id="14" name="Straight Arrow Connector 13"/>
          <p:cNvCxnSpPr/>
          <p:nvPr/>
        </p:nvCxnSpPr>
        <p:spPr>
          <a:xfrm>
            <a:off x="3200400" y="5943600"/>
            <a:ext cx="609600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7239000" y="5638800"/>
            <a:ext cx="1524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Graph will</a:t>
            </a:r>
          </a:p>
          <a:p>
            <a:r>
              <a:rPr lang="en-GB" dirty="0" smtClean="0"/>
              <a:t>automatically update</a:t>
            </a:r>
            <a:endParaRPr lang="en-GB" dirty="0"/>
          </a:p>
        </p:txBody>
      </p:sp>
      <p:cxnSp>
        <p:nvCxnSpPr>
          <p:cNvPr id="18" name="Straight Arrow Connector 17"/>
          <p:cNvCxnSpPr/>
          <p:nvPr/>
        </p:nvCxnSpPr>
        <p:spPr>
          <a:xfrm flipH="1" flipV="1">
            <a:off x="7086600" y="4572000"/>
            <a:ext cx="762000" cy="10668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0" y="228599"/>
            <a:ext cx="6629400" cy="63321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228600" y="4495800"/>
            <a:ext cx="18288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Click on the </a:t>
            </a:r>
            <a:r>
              <a:rPr lang="en-GB" b="1" dirty="0" smtClean="0"/>
              <a:t>Add</a:t>
            </a:r>
            <a:r>
              <a:rPr lang="en-GB" dirty="0" smtClean="0"/>
              <a:t> button to add additional lines.</a:t>
            </a:r>
          </a:p>
          <a:p>
            <a:endParaRPr lang="en-GB" dirty="0" smtClean="0"/>
          </a:p>
          <a:p>
            <a:r>
              <a:rPr lang="en-GB" dirty="0" smtClean="0"/>
              <a:t>The repeat the same procedure as </a:t>
            </a:r>
            <a:r>
              <a:rPr lang="en-GB" dirty="0" smtClean="0"/>
              <a:t>before.</a:t>
            </a:r>
            <a:endParaRPr lang="en-GB" dirty="0"/>
          </a:p>
        </p:txBody>
      </p:sp>
      <p:cxnSp>
        <p:nvCxnSpPr>
          <p:cNvPr id="4" name="Straight Arrow Connector 3"/>
          <p:cNvCxnSpPr/>
          <p:nvPr/>
        </p:nvCxnSpPr>
        <p:spPr>
          <a:xfrm>
            <a:off x="1905000" y="4724400"/>
            <a:ext cx="2209800" cy="5334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1676400"/>
            <a:ext cx="7453313" cy="476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304800" y="381000"/>
            <a:ext cx="8534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Set chart options such as gridlines using the </a:t>
            </a:r>
            <a:r>
              <a:rPr lang="en-GB" b="1" dirty="0" smtClean="0"/>
              <a:t>Chart Tools </a:t>
            </a:r>
            <a:r>
              <a:rPr lang="en-GB" dirty="0" smtClean="0"/>
              <a:t>options, which will appear on the ‘ribbon’ if you click on the chart area.</a:t>
            </a:r>
          </a:p>
          <a:p>
            <a:endParaRPr lang="en-GB" dirty="0"/>
          </a:p>
        </p:txBody>
      </p:sp>
      <p:cxnSp>
        <p:nvCxnSpPr>
          <p:cNvPr id="4" name="Straight Arrow Connector 3"/>
          <p:cNvCxnSpPr/>
          <p:nvPr/>
        </p:nvCxnSpPr>
        <p:spPr>
          <a:xfrm flipH="1">
            <a:off x="4800600" y="762000"/>
            <a:ext cx="76200" cy="15240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28600" y="228600"/>
            <a:ext cx="87309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i="1" dirty="0" smtClean="0"/>
              <a:t>Many</a:t>
            </a:r>
            <a:r>
              <a:rPr lang="en-GB" dirty="0" smtClean="0"/>
              <a:t> aspects of a graph can be customized via the </a:t>
            </a:r>
            <a:r>
              <a:rPr lang="en-GB" b="1" dirty="0" smtClean="0"/>
              <a:t>Chart Tools </a:t>
            </a:r>
            <a:r>
              <a:rPr lang="en-GB" dirty="0" smtClean="0"/>
              <a:t>part of the ‘ribbon’ icon bar.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1752600" y="1143000"/>
            <a:ext cx="17700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Chart title added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685800" y="5181600"/>
            <a:ext cx="3505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Graph type changed from ‘straight line scatter’ to a scatter connected with smooth curves. These are probably </a:t>
            </a:r>
            <a:r>
              <a:rPr lang="en-GB" i="1" dirty="0" smtClean="0"/>
              <a:t>cubic </a:t>
            </a:r>
            <a:r>
              <a:rPr lang="en-GB" i="1" dirty="0" err="1" smtClean="0"/>
              <a:t>splines</a:t>
            </a:r>
            <a:r>
              <a:rPr lang="en-GB" i="1" dirty="0" smtClean="0"/>
              <a:t>.</a:t>
            </a:r>
            <a:endParaRPr lang="en-GB" i="1" dirty="0"/>
          </a:p>
        </p:txBody>
      </p:sp>
      <p:sp>
        <p:nvSpPr>
          <p:cNvPr id="6" name="TextBox 5"/>
          <p:cNvSpPr txBox="1"/>
          <p:nvPr/>
        </p:nvSpPr>
        <p:spPr>
          <a:xfrm>
            <a:off x="228600" y="2133600"/>
            <a:ext cx="22860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Right clicking on the data point </a:t>
            </a:r>
            <a:r>
              <a:rPr lang="en-GB" b="1" dirty="0" smtClean="0"/>
              <a:t>markers</a:t>
            </a:r>
            <a:r>
              <a:rPr lang="en-GB" dirty="0" smtClean="0"/>
              <a:t> enable their appearance to be modified. In this case the </a:t>
            </a:r>
            <a:r>
              <a:rPr lang="en-GB" b="1" dirty="0" smtClean="0"/>
              <a:t>marker sizes </a:t>
            </a:r>
            <a:r>
              <a:rPr lang="en-GB" dirty="0" smtClean="0"/>
              <a:t>have been changed from 7 to 4 points.</a:t>
            </a:r>
            <a:endParaRPr lang="en-GB" dirty="0"/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24200" y="1981200"/>
            <a:ext cx="4752975" cy="2914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6172200" y="1143000"/>
            <a:ext cx="2286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x and y axis labels have been added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5105400" y="5486400"/>
            <a:ext cx="374256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Weight (thickness) of axes gridlines</a:t>
            </a:r>
          </a:p>
          <a:p>
            <a:r>
              <a:rPr lang="en-GB" dirty="0" smtClean="0"/>
              <a:t>have been modified, to more clearly</a:t>
            </a:r>
          </a:p>
          <a:p>
            <a:r>
              <a:rPr lang="en-GB" dirty="0" smtClean="0"/>
              <a:t>identify where the axes are in the grid</a:t>
            </a:r>
            <a:endParaRPr lang="en-GB" dirty="0"/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3124200" y="1524000"/>
            <a:ext cx="457200" cy="6858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V="1">
            <a:off x="2286000" y="3048000"/>
            <a:ext cx="2133600" cy="762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V="1">
            <a:off x="3581400" y="4343400"/>
            <a:ext cx="533400" cy="8382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flipH="1">
            <a:off x="5562600" y="1828800"/>
            <a:ext cx="1905000" cy="8382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 flipH="1">
            <a:off x="6705600" y="1828800"/>
            <a:ext cx="762000" cy="16002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 flipH="1" flipV="1">
            <a:off x="5715000" y="3581400"/>
            <a:ext cx="838200" cy="18288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</TotalTime>
  <Words>318</Words>
  <Application>Microsoft Office PowerPoint</Application>
  <PresentationFormat>On-screen Show (4:3)</PresentationFormat>
  <Paragraphs>37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Andy French</dc:creator>
  <cp:lastModifiedBy>Andrew French</cp:lastModifiedBy>
  <cp:revision>12</cp:revision>
  <dcterms:created xsi:type="dcterms:W3CDTF">2006-08-16T00:00:00Z</dcterms:created>
  <dcterms:modified xsi:type="dcterms:W3CDTF">2014-05-20T08:31:41Z</dcterms:modified>
</cp:coreProperties>
</file>