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-15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754810-2A66-4258-A768-F9D6DE54D8BD}" type="datetimeFigureOut">
              <a:rPr lang="en-GB" smtClean="0"/>
              <a:pPr/>
              <a:t>20/05/2014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938990-0396-44EF-97A9-F8E553A0E84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C424B-C00B-4026-9F55-1DB2A3442320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38990-0396-44EF-97A9-F8E553A0E842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ww.zen411.co.uk/wp/wp-content/uploads/2013/08/money-house-smaller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38400"/>
            <a:ext cx="3799113" cy="304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2400" y="152400"/>
            <a:ext cx="8991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 err="1" smtClean="0"/>
              <a:t>VBk</a:t>
            </a:r>
            <a:r>
              <a:rPr lang="en-GB" sz="5400" b="1" dirty="0" smtClean="0"/>
              <a:t> Practical Mathematics</a:t>
            </a:r>
          </a:p>
          <a:p>
            <a:pPr algn="ctr"/>
            <a:r>
              <a:rPr lang="en-GB" sz="5400" b="1" dirty="0" smtClean="0"/>
              <a:t>and Microsoft Excel Course</a:t>
            </a:r>
            <a:r>
              <a:rPr lang="en-GB" sz="6600" b="1" dirty="0" smtClean="0"/>
              <a:t> </a:t>
            </a:r>
          </a:p>
        </p:txBody>
      </p:sp>
      <p:pic>
        <p:nvPicPr>
          <p:cNvPr id="7" name="Picture 2" descr="http://t0.gstatic.com/images?q=tbn:ANd9GcTXa6hyNZBQ8akB62_JG4HFeLUxfxDuWnz8O_FV_gjrySPPLjTxP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5638800"/>
            <a:ext cx="1066800" cy="10668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4267200" y="2480608"/>
            <a:ext cx="4158280" cy="193899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6000" b="1" dirty="0" smtClean="0"/>
              <a:t>Menus &amp; VLOOKUP</a:t>
            </a:r>
          </a:p>
        </p:txBody>
      </p:sp>
      <p:grpSp>
        <p:nvGrpSpPr>
          <p:cNvPr id="2" name="Group 8"/>
          <p:cNvGrpSpPr/>
          <p:nvPr/>
        </p:nvGrpSpPr>
        <p:grpSpPr>
          <a:xfrm>
            <a:off x="7124700" y="4838700"/>
            <a:ext cx="2184400" cy="1981200"/>
            <a:chOff x="7124700" y="4838700"/>
            <a:chExt cx="2184400" cy="1981200"/>
          </a:xfrm>
        </p:grpSpPr>
        <p:pic>
          <p:nvPicPr>
            <p:cNvPr id="10" name="Picture 4" descr="E:\AndyFrench\Documents\Personal\Career\006 - Winchester College 2011-\Winchester_arms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3500" y="4838700"/>
              <a:ext cx="870097" cy="1365250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7124700" y="6228090"/>
              <a:ext cx="218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pc="300" dirty="0" smtClean="0">
                  <a:latin typeface="Times New Roman" pitchFamily="18" charset="0"/>
                  <a:cs typeface="Times New Roman" pitchFamily="18" charset="0"/>
                </a:rPr>
                <a:t>WINCHESTER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594600" y="6558290"/>
              <a:ext cx="109998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spc="300" dirty="0" smtClean="0">
                  <a:latin typeface="Times New Roman" pitchFamily="18" charset="0"/>
                  <a:cs typeface="Times New Roman" pitchFamily="18" charset="0"/>
                </a:rPr>
                <a:t>COLLEGE</a:t>
              </a:r>
              <a:endParaRPr lang="en-GB" sz="1100" spc="3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52400" y="152400"/>
            <a:ext cx="84651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Menus</a:t>
            </a:r>
            <a:r>
              <a:rPr lang="en-GB" dirty="0" smtClean="0"/>
              <a:t> are a useful feature in Excel if you want a user to choose an input from a finite set of responses. These responses may need to be spelled correctly, as they may well link (via VLOOKUP) to a table which will automatically populate other cells</a:t>
            </a:r>
            <a:r>
              <a:rPr lang="en-GB" dirty="0" smtClean="0"/>
              <a:t>. Hence a menu rather than a ‘free text field’ is a very good idea.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905000"/>
            <a:ext cx="2057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Select the </a:t>
            </a:r>
            <a:r>
              <a:rPr lang="en-GB" b="1" dirty="0" smtClean="0"/>
              <a:t>Data Validation</a:t>
            </a:r>
            <a:r>
              <a:rPr lang="en-GB" dirty="0" smtClean="0"/>
              <a:t> button</a:t>
            </a:r>
          </a:p>
          <a:p>
            <a:r>
              <a:rPr lang="en-GB" dirty="0" smtClean="0"/>
              <a:t>and choose </a:t>
            </a:r>
            <a:r>
              <a:rPr lang="en-GB" b="1" dirty="0" smtClean="0"/>
              <a:t>List</a:t>
            </a:r>
            <a:r>
              <a:rPr lang="en-GB" dirty="0" smtClean="0"/>
              <a:t> from the range of options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4713" y="1499813"/>
            <a:ext cx="5576887" cy="528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>
            <a:off x="2057400" y="5918661"/>
            <a:ext cx="2209800" cy="533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04800" y="5486400"/>
            <a:ext cx="2209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Select a cell which you want to be a menu item.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2057400" y="2133600"/>
            <a:ext cx="6324600" cy="990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143000" y="3733800"/>
            <a:ext cx="4648200" cy="1676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25194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553200" y="304800"/>
            <a:ext cx="2362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If the </a:t>
            </a:r>
            <a:r>
              <a:rPr lang="en-GB" b="1" dirty="0" smtClean="0"/>
              <a:t>List</a:t>
            </a:r>
            <a:r>
              <a:rPr lang="en-GB" dirty="0" smtClean="0"/>
              <a:t> option</a:t>
            </a:r>
          </a:p>
          <a:p>
            <a:r>
              <a:rPr lang="en-GB" dirty="0" smtClean="0"/>
              <a:t>is selected, you will be asked for the </a:t>
            </a:r>
            <a:r>
              <a:rPr lang="en-GB" b="1" dirty="0" smtClean="0"/>
              <a:t>Source</a:t>
            </a:r>
          </a:p>
          <a:p>
            <a:r>
              <a:rPr lang="en-GB" dirty="0" smtClean="0"/>
              <a:t>of the table which constitutes the menu options. You can type this or use the button on the right of the box to drag and select cells.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743200" y="6096000"/>
            <a:ext cx="5214697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3200" dirty="0" smtClean="0"/>
              <a:t>=‘Houses &amp; Ages’!$B$5:$B$16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657600" y="5029200"/>
            <a:ext cx="152400" cy="1219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477000" y="3124200"/>
            <a:ext cx="2514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name in </a:t>
            </a:r>
            <a:r>
              <a:rPr lang="en-GB" b="1" dirty="0" smtClean="0"/>
              <a:t>‘... ‘! </a:t>
            </a:r>
            <a:r>
              <a:rPr lang="en-GB" dirty="0" smtClean="0"/>
              <a:t>is the name of the worksheet. The code </a:t>
            </a:r>
            <a:r>
              <a:rPr lang="en-GB" b="1" dirty="0" smtClean="0"/>
              <a:t>$B$5:$B$16 </a:t>
            </a:r>
            <a:r>
              <a:rPr lang="en-GB" dirty="0" smtClean="0"/>
              <a:t>defines a fixed array between cells </a:t>
            </a:r>
            <a:r>
              <a:rPr lang="en-GB" b="1" dirty="0" smtClean="0"/>
              <a:t>B5</a:t>
            </a:r>
            <a:r>
              <a:rPr lang="en-GB" dirty="0" smtClean="0"/>
              <a:t> and </a:t>
            </a:r>
            <a:r>
              <a:rPr lang="en-GB" b="1" dirty="0" smtClean="0"/>
              <a:t>B16</a:t>
            </a:r>
            <a:r>
              <a:rPr lang="en-GB" dirty="0" smtClean="0"/>
              <a:t>. The dollar sign forces this </a:t>
            </a:r>
            <a:r>
              <a:rPr lang="en-GB" i="1" dirty="0" smtClean="0"/>
              <a:t>not</a:t>
            </a:r>
            <a:r>
              <a:rPr lang="en-GB" dirty="0" smtClean="0"/>
              <a:t> to change if another menu cell is added somewhere else.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7620000" y="5638800"/>
            <a:ext cx="0" cy="533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"/>
            <a:ext cx="17907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905000" y="304800"/>
            <a:ext cx="2133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Cells can be copied to create a table. Clicking on each cell will bring up a menu, from which the user can make a selection.</a:t>
            </a:r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152400"/>
            <a:ext cx="4212560" cy="6486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28600" y="2987695"/>
            <a:ext cx="6019800" cy="15081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Now let’s use </a:t>
            </a:r>
            <a:r>
              <a:rPr lang="en-GB" b="1" dirty="0" smtClean="0"/>
              <a:t>VLOOKUP</a:t>
            </a:r>
            <a:r>
              <a:rPr lang="en-GB" dirty="0" smtClean="0"/>
              <a:t> to automatically populate cells depending on the menu item chosen.</a:t>
            </a:r>
          </a:p>
          <a:p>
            <a:endParaRPr lang="en-GB" dirty="0" smtClean="0"/>
          </a:p>
          <a:p>
            <a:r>
              <a:rPr lang="en-GB" dirty="0" smtClean="0"/>
              <a:t>In this example the code is:</a:t>
            </a:r>
          </a:p>
          <a:p>
            <a:r>
              <a:rPr lang="en-GB" sz="2000" b="1" dirty="0" smtClean="0"/>
              <a:t>= VLOOKUP(B26,'Houses &amp; Ages'!$B$5:$H$16,3,FALSE)</a:t>
            </a:r>
            <a:endParaRPr lang="en-GB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28600" y="4572000"/>
            <a:ext cx="4267200" cy="21852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This means: “ based on data table B5 to H16 in worksheet ‘Houses &amp; Ages’, give me column 3 of this </a:t>
            </a:r>
            <a:r>
              <a:rPr lang="en-GB" i="1" dirty="0" smtClean="0"/>
              <a:t>array</a:t>
            </a:r>
            <a:r>
              <a:rPr lang="en-GB" dirty="0" smtClean="0"/>
              <a:t> which is an </a:t>
            </a:r>
            <a:r>
              <a:rPr lang="en-GB" i="1" dirty="0" smtClean="0"/>
              <a:t>exact match</a:t>
            </a:r>
            <a:r>
              <a:rPr lang="en-GB" dirty="0" smtClean="0"/>
              <a:t> to the column 1 entry, which corresponds to the content of cell B26.”</a:t>
            </a:r>
          </a:p>
          <a:p>
            <a:endParaRPr lang="en-GB" dirty="0" smtClean="0"/>
          </a:p>
          <a:p>
            <a:r>
              <a:rPr lang="en-GB" sz="1400" dirty="0" smtClean="0"/>
              <a:t>For VLOOKUP to work, column 1 of the VLOOKUP array must be correspond to the menu items.</a:t>
            </a:r>
            <a:endParaRPr lang="en-GB" sz="1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257800" y="4495800"/>
            <a:ext cx="1143000" cy="1524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763" y="152400"/>
            <a:ext cx="5235437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5257800" y="3733800"/>
            <a:ext cx="3429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= VLOOKUP(</a:t>
            </a:r>
            <a:r>
              <a:rPr lang="en-GB" b="1" dirty="0" smtClean="0">
                <a:solidFill>
                  <a:srgbClr val="FF0000"/>
                </a:solidFill>
              </a:rPr>
              <a:t>B26</a:t>
            </a:r>
            <a:r>
              <a:rPr lang="en-GB" b="1" dirty="0" smtClean="0"/>
              <a:t>,'Houses &amp; Ages'!</a:t>
            </a:r>
          </a:p>
          <a:p>
            <a:r>
              <a:rPr lang="en-GB" b="1" dirty="0" smtClean="0"/>
              <a:t>$B$5:$H$16,</a:t>
            </a:r>
            <a:r>
              <a:rPr lang="en-GB" b="1" dirty="0" smtClean="0">
                <a:solidFill>
                  <a:srgbClr val="FF0000"/>
                </a:solidFill>
              </a:rPr>
              <a:t>4</a:t>
            </a:r>
            <a:r>
              <a:rPr lang="en-GB" b="1" dirty="0" smtClean="0"/>
              <a:t>,FALSE)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4038600" y="4191000"/>
            <a:ext cx="1219200" cy="838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5257800" y="4876800"/>
            <a:ext cx="3429000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b="1" dirty="0" smtClean="0"/>
              <a:t>= VLOOKUP(</a:t>
            </a:r>
            <a:r>
              <a:rPr lang="en-GB" b="1" dirty="0" smtClean="0">
                <a:solidFill>
                  <a:srgbClr val="FF0000"/>
                </a:solidFill>
              </a:rPr>
              <a:t>B30</a:t>
            </a:r>
            <a:r>
              <a:rPr lang="en-GB" b="1" dirty="0" smtClean="0"/>
              <a:t>,'Houses &amp; Ages'!</a:t>
            </a:r>
          </a:p>
          <a:p>
            <a:r>
              <a:rPr lang="en-GB" b="1" dirty="0" smtClean="0"/>
              <a:t>$B$5:$H$16,</a:t>
            </a:r>
            <a:r>
              <a:rPr lang="en-GB" b="1" dirty="0" smtClean="0">
                <a:solidFill>
                  <a:srgbClr val="FF0000"/>
                </a:solidFill>
              </a:rPr>
              <a:t>4</a:t>
            </a:r>
            <a:r>
              <a:rPr lang="en-GB" b="1" dirty="0" smtClean="0"/>
              <a:t>,FALSE)</a:t>
            </a:r>
          </a:p>
        </p:txBody>
      </p:sp>
      <p:cxnSp>
        <p:nvCxnSpPr>
          <p:cNvPr id="9" name="Straight Arrow Connector 8"/>
          <p:cNvCxnSpPr>
            <a:stCxn id="8" idx="1"/>
          </p:cNvCxnSpPr>
          <p:nvPr/>
        </p:nvCxnSpPr>
        <p:spPr>
          <a:xfrm flipH="1">
            <a:off x="4191000" y="5199966"/>
            <a:ext cx="1066800" cy="5912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791200" y="228600"/>
            <a:ext cx="3124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Copy and paste the </a:t>
            </a:r>
            <a:r>
              <a:rPr lang="en-GB" b="1" dirty="0" smtClean="0"/>
              <a:t>VLOOKUP</a:t>
            </a:r>
          </a:p>
          <a:p>
            <a:r>
              <a:rPr lang="en-GB" dirty="0" smtClean="0"/>
              <a:t>cell to automatically populate</a:t>
            </a:r>
          </a:p>
          <a:p>
            <a:r>
              <a:rPr lang="en-GB" dirty="0" smtClean="0"/>
              <a:t>a table. </a:t>
            </a:r>
          </a:p>
          <a:p>
            <a:endParaRPr lang="en-GB" dirty="0" smtClean="0"/>
          </a:p>
          <a:p>
            <a:r>
              <a:rPr lang="en-GB" dirty="0" smtClean="0"/>
              <a:t>Note the </a:t>
            </a:r>
            <a:r>
              <a:rPr lang="en-GB" b="1" dirty="0" smtClean="0"/>
              <a:t>$</a:t>
            </a:r>
            <a:r>
              <a:rPr lang="en-GB" dirty="0" smtClean="0"/>
              <a:t> sign is omitted</a:t>
            </a:r>
          </a:p>
          <a:p>
            <a:r>
              <a:rPr lang="en-GB" dirty="0" smtClean="0"/>
              <a:t>from the first argument of VLOOKUP. This means</a:t>
            </a:r>
          </a:p>
          <a:p>
            <a:r>
              <a:rPr lang="en-GB" b="1" dirty="0" smtClean="0"/>
              <a:t>B26</a:t>
            </a:r>
            <a:r>
              <a:rPr lang="en-GB" dirty="0" smtClean="0"/>
              <a:t> will automatically become </a:t>
            </a:r>
            <a:r>
              <a:rPr lang="en-GB" b="1" dirty="0" smtClean="0"/>
              <a:t>B30</a:t>
            </a:r>
            <a:r>
              <a:rPr lang="en-GB" dirty="0" smtClean="0"/>
              <a:t> as the cells are ‘replicated down’ or pasted.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5638800" y="5858470"/>
            <a:ext cx="3429000" cy="9233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/>
              <a:t>If </a:t>
            </a:r>
            <a:r>
              <a:rPr lang="en-GB" b="1" dirty="0" smtClean="0"/>
              <a:t>TRUE</a:t>
            </a:r>
            <a:r>
              <a:rPr lang="en-GB" dirty="0" smtClean="0"/>
              <a:t> is chosen, the match will be the </a:t>
            </a:r>
            <a:r>
              <a:rPr lang="en-GB" i="1" dirty="0" smtClean="0"/>
              <a:t>nearest</a:t>
            </a:r>
            <a:r>
              <a:rPr lang="en-GB" dirty="0" smtClean="0"/>
              <a:t>, but perhaps not an exact match. Use with caution!</a:t>
            </a:r>
          </a:p>
        </p:txBody>
      </p:sp>
      <p:cxnSp>
        <p:nvCxnSpPr>
          <p:cNvPr id="15" name="Straight Arrow Connector 14"/>
          <p:cNvCxnSpPr>
            <a:endCxn id="8" idx="2"/>
          </p:cNvCxnSpPr>
          <p:nvPr/>
        </p:nvCxnSpPr>
        <p:spPr>
          <a:xfrm flipV="1">
            <a:off x="6324600" y="5523131"/>
            <a:ext cx="647700" cy="34427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418</Words>
  <Application>Microsoft Office PowerPoint</Application>
  <PresentationFormat>On-screen Show (4:3)</PresentationFormat>
  <Paragraphs>38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French</dc:creator>
  <cp:lastModifiedBy>Andrew French</cp:lastModifiedBy>
  <cp:revision>9</cp:revision>
  <dcterms:created xsi:type="dcterms:W3CDTF">2006-08-16T00:00:00Z</dcterms:created>
  <dcterms:modified xsi:type="dcterms:W3CDTF">2014-05-20T08:37:07Z</dcterms:modified>
</cp:coreProperties>
</file>