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9" r:id="rId3"/>
    <p:sldId id="260" r:id="rId4"/>
    <p:sldId id="258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1932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8C84F3-9689-4272-8062-41AE8D15C19D}" type="datetimeFigureOut">
              <a:rPr lang="en-GB" smtClean="0"/>
              <a:pPr/>
              <a:t>12/06/2015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6D09E6-BA01-4CDA-AFCC-ED9C3302646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DBFDE-7D57-4F44-BAD4-D287648955C0}" type="datetime1">
              <a:rPr lang="en-US" smtClean="0"/>
              <a:pPr/>
              <a:t>6/12/2015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97A3-335A-4E7D-8376-D76A066E5281}" type="datetime1">
              <a:rPr lang="en-US" smtClean="0"/>
              <a:pPr/>
              <a:t>6/12/2015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B7B8-A824-483F-9352-8DCCF55F70CD}" type="datetime1">
              <a:rPr lang="en-US" smtClean="0"/>
              <a:pPr/>
              <a:t>6/12/2015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D498F-ADFD-429F-B93B-8064AB546359}" type="datetime1">
              <a:rPr lang="en-US" smtClean="0"/>
              <a:pPr/>
              <a:t>6/12/2015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1B95D-140E-47CB-9C08-7982A0B12BED}" type="datetime1">
              <a:rPr lang="en-US" smtClean="0"/>
              <a:pPr/>
              <a:t>6/12/2015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F0F93-FD21-433E-8CCD-D849F8B58399}" type="datetime1">
              <a:rPr lang="en-US" smtClean="0"/>
              <a:pPr/>
              <a:t>6/12/2015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9F653-9B45-4D28-B74D-9BC2DFE2568A}" type="datetime1">
              <a:rPr lang="en-US" smtClean="0"/>
              <a:pPr/>
              <a:t>6/12/2015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9A5BA-BA14-4AC6-95E3-939629533BBD}" type="datetime1">
              <a:rPr lang="en-US" smtClean="0"/>
              <a:pPr/>
              <a:t>6/12/2015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9A993-1754-4CDA-8AA1-873B275088EC}" type="datetime1">
              <a:rPr lang="en-US" smtClean="0"/>
              <a:pPr/>
              <a:t>6/12/2015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0189A-6F0D-411C-AA0D-8675A00D709A}" type="datetime1">
              <a:rPr lang="en-US" smtClean="0"/>
              <a:pPr/>
              <a:t>6/12/2015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CDA34-4F28-4F88-A028-87CD29E2868F}" type="datetime1">
              <a:rPr lang="en-US" smtClean="0"/>
              <a:pPr/>
              <a:t>6/12/2015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35791D-BA8B-42CF-A23F-2C299E708F81}" type="datetime1">
              <a:rPr lang="en-US" smtClean="0"/>
              <a:pPr/>
              <a:t>6/12/2015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zen411.co.uk/wp/wp-content/uploads/2013/08/money-house-smaller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38400"/>
            <a:ext cx="3799113" cy="3048000"/>
          </a:xfrm>
          <a:prstGeom prst="rect">
            <a:avLst/>
          </a:prstGeom>
          <a:noFill/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" y="6172200"/>
            <a:ext cx="6019800" cy="609600"/>
          </a:xfrm>
        </p:spPr>
        <p:txBody>
          <a:bodyPr>
            <a:normAutofit/>
          </a:bodyPr>
          <a:lstStyle/>
          <a:p>
            <a:pPr algn="l"/>
            <a:r>
              <a:rPr lang="en-GB" dirty="0" smtClean="0"/>
              <a:t>AF, CNB, MZ, APM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6096000"/>
            <a:ext cx="2286000" cy="576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52400" y="152400"/>
            <a:ext cx="8991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b="1" dirty="0" err="1" smtClean="0"/>
              <a:t>VBk</a:t>
            </a:r>
            <a:r>
              <a:rPr lang="en-GB" sz="5400" b="1" dirty="0" smtClean="0"/>
              <a:t> Practical Mathematics</a:t>
            </a:r>
          </a:p>
          <a:p>
            <a:pPr algn="ctr"/>
            <a:r>
              <a:rPr lang="en-GB" sz="5400" b="1" dirty="0" smtClean="0"/>
              <a:t>and Microsoft Excel Course</a:t>
            </a:r>
            <a:r>
              <a:rPr lang="en-GB" sz="6600" b="1" dirty="0" smtClean="0"/>
              <a:t> </a:t>
            </a:r>
          </a:p>
        </p:txBody>
      </p:sp>
      <p:pic>
        <p:nvPicPr>
          <p:cNvPr id="2" name="Picture 2" descr="http://t0.gstatic.com/images?q=tbn:ANd9GcTXa6hyNZBQ8akB62_JG4HFeLUxfxDuWnz8O_FV_gjrySPPLjTxP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0" y="4495800"/>
            <a:ext cx="1066800" cy="1066800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3962400" y="2438400"/>
            <a:ext cx="4172489" cy="1015663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GB" sz="6000" b="1" dirty="0" smtClean="0"/>
              <a:t>Introduction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7124700" y="4838700"/>
            <a:ext cx="2184400" cy="1981200"/>
            <a:chOff x="7124700" y="4838700"/>
            <a:chExt cx="2184400" cy="1981200"/>
          </a:xfrm>
        </p:grpSpPr>
        <p:pic>
          <p:nvPicPr>
            <p:cNvPr id="1028" name="Picture 4" descr="E:\AndyFrench\Documents\Personal\Career\006 - Winchester College 2011-\Winchester_arms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683500" y="4838700"/>
              <a:ext cx="870097" cy="1365250"/>
            </a:xfrm>
            <a:prstGeom prst="rect">
              <a:avLst/>
            </a:prstGeom>
            <a:noFill/>
          </p:spPr>
        </p:pic>
        <p:sp>
          <p:nvSpPr>
            <p:cNvPr id="13" name="TextBox 12"/>
            <p:cNvSpPr txBox="1"/>
            <p:nvPr/>
          </p:nvSpPr>
          <p:spPr>
            <a:xfrm>
              <a:off x="7124700" y="6228090"/>
              <a:ext cx="218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pc="300" dirty="0" smtClean="0">
                  <a:latin typeface="Times New Roman" pitchFamily="18" charset="0"/>
                  <a:cs typeface="Times New Roman" pitchFamily="18" charset="0"/>
                </a:rPr>
                <a:t>WINCHESTER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594600" y="6558290"/>
              <a:ext cx="109998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spc="300" dirty="0" smtClean="0">
                  <a:latin typeface="Times New Roman" pitchFamily="18" charset="0"/>
                  <a:cs typeface="Times New Roman" pitchFamily="18" charset="0"/>
                </a:rPr>
                <a:t>COLLEGE</a:t>
              </a:r>
              <a:endParaRPr lang="en-GB" sz="1100" spc="3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3771900" y="101917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4350" y="6441043"/>
            <a:ext cx="5264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VBk</a:t>
            </a:r>
            <a:r>
              <a:rPr lang="en-GB" dirty="0" smtClean="0"/>
              <a:t> Practical Mathematics and Microsoft Excel Course</a:t>
            </a:r>
            <a:endParaRPr lang="en-GB" dirty="0"/>
          </a:p>
        </p:txBody>
      </p:sp>
      <p:pic>
        <p:nvPicPr>
          <p:cNvPr id="3" name="Picture 2" descr="http://t0.gstatic.com/images?q=tbn:ANd9GcTXa6hyNZBQ8akB62_JG4HFeLUxfxDuWnz8O_FV_gjrySPPLjTxP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5" y="6400800"/>
            <a:ext cx="400050" cy="400050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63000" y="6477000"/>
            <a:ext cx="3048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52400" y="190500"/>
            <a:ext cx="2082045" cy="1015663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GB" sz="6000" b="1" dirty="0" smtClean="0"/>
              <a:t>Scope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28875" y="171450"/>
            <a:ext cx="65055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GB" sz="2400" dirty="0" smtClean="0"/>
              <a:t>Two weeks of lessons in F1, Flint Court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sz="2400" dirty="0" smtClean="0"/>
              <a:t>Introduction to the practical usage of </a:t>
            </a:r>
            <a:r>
              <a:rPr lang="en-GB" sz="2400" b="1" dirty="0" smtClean="0"/>
              <a:t>spreadsheets</a:t>
            </a:r>
            <a:r>
              <a:rPr lang="en-GB" sz="2400" dirty="0" smtClean="0"/>
              <a:t> (using Microsoft Excel)</a:t>
            </a:r>
          </a:p>
          <a:p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267076" y="3152775"/>
            <a:ext cx="33909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/>
              <a:t>Practical uses of spreadsheets</a:t>
            </a:r>
            <a:endParaRPr lang="en-GB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314575" y="2838450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Finance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838325" y="1781175"/>
            <a:ext cx="1383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Accountancy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762000" y="3200400"/>
            <a:ext cx="12057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Personal </a:t>
            </a:r>
          </a:p>
          <a:p>
            <a:r>
              <a:rPr lang="en-GB" dirty="0" smtClean="0"/>
              <a:t>budgeting</a:t>
            </a:r>
          </a:p>
          <a:p>
            <a:r>
              <a:rPr lang="en-GB" dirty="0" smtClean="0"/>
              <a:t>&amp; planning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704850" y="2362200"/>
            <a:ext cx="1328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Investments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5086350" y="2495550"/>
            <a:ext cx="2145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Project management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6200775" y="3590925"/>
            <a:ext cx="222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Tracking performance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305549" y="4429125"/>
            <a:ext cx="14573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Storing information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1952624" y="4324350"/>
            <a:ext cx="23717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Performing complex and repeated</a:t>
            </a:r>
          </a:p>
          <a:p>
            <a:r>
              <a:rPr lang="en-GB" dirty="0" smtClean="0"/>
              <a:t>calculations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733425" y="4762500"/>
            <a:ext cx="923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Science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2057400" y="5486400"/>
            <a:ext cx="1504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Engineering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4991099" y="5276850"/>
            <a:ext cx="18383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Scoring systems for live sports events!</a:t>
            </a:r>
            <a:endParaRPr lang="en-GB" dirty="0"/>
          </a:p>
        </p:txBody>
      </p:sp>
      <p:cxnSp>
        <p:nvCxnSpPr>
          <p:cNvPr id="21" name="Straight Connector 20"/>
          <p:cNvCxnSpPr/>
          <p:nvPr/>
        </p:nvCxnSpPr>
        <p:spPr>
          <a:xfrm flipH="1" flipV="1">
            <a:off x="3133725" y="3162300"/>
            <a:ext cx="142875" cy="1619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5343525" y="2867025"/>
            <a:ext cx="104775" cy="4476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endCxn id="14" idx="1"/>
          </p:cNvCxnSpPr>
          <p:nvPr/>
        </p:nvCxnSpPr>
        <p:spPr>
          <a:xfrm>
            <a:off x="5772150" y="3733800"/>
            <a:ext cx="428625" cy="417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572125" y="4143375"/>
            <a:ext cx="676275" cy="3905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229226" y="4257675"/>
            <a:ext cx="19049" cy="3619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3562350" y="4200525"/>
            <a:ext cx="76200" cy="1809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6781800" y="2847975"/>
            <a:ext cx="28575" cy="7905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2905125" y="5219700"/>
            <a:ext cx="38100" cy="3333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1600200" y="4933950"/>
            <a:ext cx="342900" cy="285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endCxn id="11" idx="3"/>
          </p:cNvCxnSpPr>
          <p:nvPr/>
        </p:nvCxnSpPr>
        <p:spPr>
          <a:xfrm flipH="1">
            <a:off x="1967779" y="3228975"/>
            <a:ext cx="413471" cy="4330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 flipV="1">
            <a:off x="2000251" y="2733676"/>
            <a:ext cx="352424" cy="1714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endCxn id="10" idx="2"/>
          </p:cNvCxnSpPr>
          <p:nvPr/>
        </p:nvCxnSpPr>
        <p:spPr>
          <a:xfrm flipH="1" flipV="1">
            <a:off x="2529957" y="2150507"/>
            <a:ext cx="51318" cy="6784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3562350" y="1581150"/>
            <a:ext cx="5448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Spreadsheets are not just about calculation, they are designed to enable a </a:t>
            </a:r>
            <a:r>
              <a:rPr lang="en-GB" b="1" dirty="0" smtClean="0">
                <a:solidFill>
                  <a:srgbClr val="FF0000"/>
                </a:solidFill>
              </a:rPr>
              <a:t>clear presentation </a:t>
            </a:r>
            <a:r>
              <a:rPr lang="en-GB" dirty="0" smtClean="0">
                <a:solidFill>
                  <a:srgbClr val="FF0000"/>
                </a:solidFill>
              </a:rPr>
              <a:t>of </a:t>
            </a:r>
            <a:r>
              <a:rPr lang="en-GB" b="1" dirty="0" smtClean="0">
                <a:solidFill>
                  <a:srgbClr val="FF0000"/>
                </a:solidFill>
              </a:rPr>
              <a:t>information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23850" y="5695950"/>
            <a:ext cx="1448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Programming</a:t>
            </a:r>
            <a:endParaRPr lang="en-GB" dirty="0"/>
          </a:p>
        </p:txBody>
      </p:sp>
      <p:cxnSp>
        <p:nvCxnSpPr>
          <p:cNvPr id="51" name="Straight Connector 50"/>
          <p:cNvCxnSpPr/>
          <p:nvPr/>
        </p:nvCxnSpPr>
        <p:spPr>
          <a:xfrm flipV="1">
            <a:off x="1552575" y="5229225"/>
            <a:ext cx="495300" cy="485775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7296150" y="5915025"/>
            <a:ext cx="1147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Databases</a:t>
            </a:r>
            <a:endParaRPr lang="en-GB" dirty="0"/>
          </a:p>
        </p:txBody>
      </p:sp>
      <p:cxnSp>
        <p:nvCxnSpPr>
          <p:cNvPr id="53" name="Straight Connector 52"/>
          <p:cNvCxnSpPr>
            <a:stCxn id="52" idx="0"/>
          </p:cNvCxnSpPr>
          <p:nvPr/>
        </p:nvCxnSpPr>
        <p:spPr>
          <a:xfrm flipH="1" flipV="1">
            <a:off x="7429506" y="5067301"/>
            <a:ext cx="440616" cy="847724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4457700" y="4610100"/>
            <a:ext cx="15028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User interface</a:t>
            </a:r>
            <a:endParaRPr lang="en-GB" dirty="0"/>
          </a:p>
        </p:txBody>
      </p:sp>
      <p:cxnSp>
        <p:nvCxnSpPr>
          <p:cNvPr id="59" name="Straight Connector 58"/>
          <p:cNvCxnSpPr/>
          <p:nvPr/>
        </p:nvCxnSpPr>
        <p:spPr>
          <a:xfrm>
            <a:off x="5304374" y="4941332"/>
            <a:ext cx="96301" cy="3926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57174" y="238125"/>
            <a:ext cx="8334375" cy="4247317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5400" b="1" dirty="0" smtClean="0"/>
              <a:t>Basically at some point in your professional life you will need to use Excel.</a:t>
            </a:r>
          </a:p>
          <a:p>
            <a:endParaRPr lang="en-GB" sz="5400" b="1" dirty="0" smtClean="0"/>
          </a:p>
          <a:p>
            <a:r>
              <a:rPr lang="en-GB" sz="5400" b="1" dirty="0" smtClean="0"/>
              <a:t>So let’s get good at it now.</a:t>
            </a:r>
            <a:endParaRPr lang="en-GB" sz="54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34101" y="4943474"/>
            <a:ext cx="2490232" cy="441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4350" y="6441043"/>
            <a:ext cx="5264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VBk</a:t>
            </a:r>
            <a:r>
              <a:rPr lang="en-GB" dirty="0" smtClean="0"/>
              <a:t> Practical Mathematics and Microsoft Excel Course</a:t>
            </a:r>
            <a:endParaRPr lang="en-GB" dirty="0"/>
          </a:p>
        </p:txBody>
      </p:sp>
      <p:pic>
        <p:nvPicPr>
          <p:cNvPr id="3" name="Picture 2" descr="http://t0.gstatic.com/images?q=tbn:ANd9GcTXa6hyNZBQ8akB62_JG4HFeLUxfxDuWnz8O_FV_gjrySPPLjTxP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5" y="6400800"/>
            <a:ext cx="400050" cy="400050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63000" y="6477000"/>
            <a:ext cx="3048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52400" y="190500"/>
            <a:ext cx="2751331" cy="1015663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GB" sz="6000" b="1" dirty="0" smtClean="0"/>
              <a:t>Projects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171824" y="95250"/>
            <a:ext cx="597217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Open ended tasks</a:t>
            </a:r>
          </a:p>
          <a:p>
            <a:r>
              <a:rPr lang="en-GB" sz="2400" dirty="0" smtClean="0"/>
              <a:t>We’ll provide ‘how to sheets’ but </a:t>
            </a:r>
            <a:r>
              <a:rPr lang="en-GB" sz="2400" b="1" u="sng" dirty="0" smtClean="0"/>
              <a:t>you</a:t>
            </a:r>
            <a:r>
              <a:rPr lang="en-GB" sz="2400" dirty="0" smtClean="0"/>
              <a:t> have to figure out what your spreadsheet needs to do, then use the resources to learn the required skills. We’ll also help you if you are nice to us.</a:t>
            </a:r>
            <a:endParaRPr lang="en-GB" sz="24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71450" y="2149475"/>
          <a:ext cx="8763000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19500"/>
                <a:gridCol w="51435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Project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Skills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Skills tracker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Cell formatting, presentation, how to capture and keep track of information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Financial</a:t>
                      </a:r>
                      <a:r>
                        <a:rPr lang="en-GB" sz="2400" baseline="0" dirty="0" smtClean="0"/>
                        <a:t> review &amp; budget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Analysis of financial data. Use of </a:t>
                      </a:r>
                      <a:r>
                        <a:rPr lang="en-GB" sz="2400" b="1" dirty="0" smtClean="0"/>
                        <a:t>filters</a:t>
                      </a:r>
                      <a:r>
                        <a:rPr lang="en-GB" sz="2400" dirty="0" smtClean="0"/>
                        <a:t>, </a:t>
                      </a:r>
                      <a:r>
                        <a:rPr lang="en-GB" sz="2400" b="1" dirty="0" smtClean="0"/>
                        <a:t>pivot tables</a:t>
                      </a:r>
                      <a:r>
                        <a:rPr lang="en-GB" sz="2400" dirty="0" smtClean="0"/>
                        <a:t> and </a:t>
                      </a:r>
                      <a:r>
                        <a:rPr lang="en-GB" sz="2400" b="1" dirty="0" smtClean="0"/>
                        <a:t>menus</a:t>
                      </a:r>
                      <a:r>
                        <a:rPr lang="en-GB" sz="2400" dirty="0" smtClean="0"/>
                        <a:t>. </a:t>
                      </a:r>
                      <a:r>
                        <a:rPr lang="en-GB" sz="2400" b="1" dirty="0" smtClean="0"/>
                        <a:t>Auto-sums</a:t>
                      </a:r>
                      <a:r>
                        <a:rPr lang="en-GB" sz="2400" dirty="0" smtClean="0"/>
                        <a:t>, </a:t>
                      </a:r>
                      <a:r>
                        <a:rPr lang="en-GB" sz="2400" b="1" dirty="0" smtClean="0"/>
                        <a:t>pie-charts</a:t>
                      </a:r>
                      <a:r>
                        <a:rPr lang="en-GB" sz="2400" baseline="0" dirty="0" smtClean="0"/>
                        <a:t>, multiple worksheets ....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Football statistics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Automatic</a:t>
                      </a:r>
                      <a:r>
                        <a:rPr lang="en-GB" sz="2400" baseline="0" dirty="0" smtClean="0"/>
                        <a:t> statistical calculations. Pose and test a hypothesis. 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Loans and</a:t>
                      </a:r>
                      <a:r>
                        <a:rPr lang="en-GB" sz="2400" baseline="0" dirty="0" smtClean="0"/>
                        <a:t> savings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Use of </a:t>
                      </a:r>
                      <a:r>
                        <a:rPr lang="en-GB" sz="2400" b="1" dirty="0" smtClean="0"/>
                        <a:t>cell formulae</a:t>
                      </a:r>
                      <a:r>
                        <a:rPr lang="en-GB" sz="2400" dirty="0" smtClean="0"/>
                        <a:t>, </a:t>
                      </a:r>
                      <a:r>
                        <a:rPr lang="en-GB" sz="2400" b="1" dirty="0" smtClean="0"/>
                        <a:t>replication..</a:t>
                      </a:r>
                    </a:p>
                    <a:p>
                      <a:r>
                        <a:rPr lang="en-GB" sz="2400" b="1" dirty="0" smtClean="0"/>
                        <a:t>Automated</a:t>
                      </a:r>
                      <a:r>
                        <a:rPr lang="en-GB" sz="2400" b="1" baseline="0" dirty="0" smtClean="0"/>
                        <a:t> iterative computations.</a:t>
                      </a:r>
                      <a:endParaRPr lang="en-GB" sz="2400" b="1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4350" y="6441043"/>
            <a:ext cx="5264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VBk</a:t>
            </a:r>
            <a:r>
              <a:rPr lang="en-GB" dirty="0" smtClean="0"/>
              <a:t> Practical Mathematics and Microsoft Excel Course</a:t>
            </a:r>
            <a:endParaRPr lang="en-GB" dirty="0"/>
          </a:p>
        </p:txBody>
      </p:sp>
      <p:pic>
        <p:nvPicPr>
          <p:cNvPr id="3" name="Picture 2" descr="http://t0.gstatic.com/images?q=tbn:ANd9GcTXa6hyNZBQ8akB62_JG4HFeLUxfxDuWnz8O_FV_gjrySPPLjTxP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5" y="6400800"/>
            <a:ext cx="400050" cy="400050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63000" y="6477000"/>
            <a:ext cx="3048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52400" y="190500"/>
            <a:ext cx="3203890" cy="1015663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GB" sz="6000" b="1" dirty="0" smtClean="0"/>
              <a:t>Examples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743325" y="133350"/>
            <a:ext cx="52101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Excel can be used in many situations.</a:t>
            </a:r>
          </a:p>
          <a:p>
            <a:r>
              <a:rPr lang="en-GB" sz="2400" dirty="0" smtClean="0"/>
              <a:t>Several case studies will be available for you to study. Perhaps you could devise your own project based on them?</a:t>
            </a:r>
            <a:endParaRPr lang="en-GB" sz="24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71450" y="1873250"/>
          <a:ext cx="8763000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19500"/>
                <a:gridCol w="5143500"/>
              </a:tblGrid>
              <a:tr h="346886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Example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Key</a:t>
                      </a:r>
                      <a:r>
                        <a:rPr lang="en-GB" sz="2400" baseline="0" dirty="0" smtClean="0"/>
                        <a:t> features</a:t>
                      </a:r>
                      <a:endParaRPr lang="en-GB" sz="2400" dirty="0"/>
                    </a:p>
                  </a:txBody>
                  <a:tcPr/>
                </a:tc>
              </a:tr>
              <a:tr h="1179411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Electricity &amp; Gas</a:t>
                      </a:r>
                      <a:r>
                        <a:rPr lang="en-GB" sz="2400" baseline="0" dirty="0" smtClean="0"/>
                        <a:t> meter readings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Record</a:t>
                      </a:r>
                      <a:r>
                        <a:rPr lang="en-GB" sz="2400" baseline="0" dirty="0" smtClean="0"/>
                        <a:t> keeping. Automatic graph plotting. Line of best fit to determine usage rate. Use of time and date information.</a:t>
                      </a:r>
                      <a:endParaRPr lang="en-GB" sz="2400" dirty="0"/>
                    </a:p>
                  </a:txBody>
                  <a:tcPr/>
                </a:tc>
              </a:tr>
              <a:tr h="1734428">
                <a:tc>
                  <a:txBody>
                    <a:bodyPr/>
                    <a:lstStyle/>
                    <a:p>
                      <a:r>
                        <a:rPr lang="en-GB" sz="2400" dirty="0" err="1" smtClean="0"/>
                        <a:t>Rendall</a:t>
                      </a:r>
                      <a:r>
                        <a:rPr lang="en-GB" sz="2400" baseline="0" dirty="0" smtClean="0"/>
                        <a:t> Pot scoring spreadsheet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Presentation</a:t>
                      </a:r>
                      <a:r>
                        <a:rPr lang="en-GB" sz="2400" baseline="0" dirty="0" smtClean="0"/>
                        <a:t> of data. Design for high pressure, live data input. Automatic calculation features. Sorting to work out positions. Use of VLOOKUP to determine scores based on the event and position.</a:t>
                      </a:r>
                      <a:endParaRPr lang="en-GB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4350" y="6441043"/>
            <a:ext cx="5264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VBk</a:t>
            </a:r>
            <a:r>
              <a:rPr lang="en-GB" dirty="0" smtClean="0"/>
              <a:t> Practical Mathematics and Microsoft Excel Course</a:t>
            </a:r>
            <a:endParaRPr lang="en-GB" dirty="0"/>
          </a:p>
        </p:txBody>
      </p:sp>
      <p:pic>
        <p:nvPicPr>
          <p:cNvPr id="3" name="Picture 2" descr="http://t0.gstatic.com/images?q=tbn:ANd9GcTXa6hyNZBQ8akB62_JG4HFeLUxfxDuWnz8O_FV_gjrySPPLjTxP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5" y="6400800"/>
            <a:ext cx="400050" cy="400050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63000" y="6477000"/>
            <a:ext cx="3048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52400" y="190500"/>
            <a:ext cx="3203890" cy="1015663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GB" sz="6000" b="1" dirty="0" smtClean="0"/>
              <a:t>Examples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743325" y="133350"/>
            <a:ext cx="52101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Excel can be used in many situations.</a:t>
            </a:r>
          </a:p>
          <a:p>
            <a:r>
              <a:rPr lang="en-GB" sz="2400" dirty="0" smtClean="0"/>
              <a:t>Several case studies will be available for you to study. Perhaps you could devise your own project based on them?</a:t>
            </a:r>
            <a:endParaRPr lang="en-GB" sz="24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71450" y="1873252"/>
          <a:ext cx="8763000" cy="44353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19500"/>
                <a:gridCol w="5143500"/>
              </a:tblGrid>
              <a:tr h="425554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Example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Key</a:t>
                      </a:r>
                      <a:r>
                        <a:rPr lang="en-GB" sz="2400" baseline="0" dirty="0" smtClean="0"/>
                        <a:t> features</a:t>
                      </a:r>
                      <a:endParaRPr lang="en-GB" sz="2400" dirty="0"/>
                    </a:p>
                  </a:txBody>
                  <a:tcPr/>
                </a:tc>
              </a:tr>
              <a:tr h="735097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Multiplication</a:t>
                      </a:r>
                      <a:r>
                        <a:rPr lang="en-GB" sz="2400" baseline="0" dirty="0" smtClean="0"/>
                        <a:t> table</a:t>
                      </a:r>
                      <a:endParaRPr lang="en-GB" sz="2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GB" sz="2400" dirty="0" smtClean="0"/>
                        <a:t>Cell</a:t>
                      </a:r>
                      <a:r>
                        <a:rPr lang="en-GB" sz="2400" baseline="0" dirty="0" smtClean="0"/>
                        <a:t> formatting. Formulae. Use of $ to reference specific cells. Replication otherwise.</a:t>
                      </a:r>
                      <a:endParaRPr lang="en-GB" sz="2400" dirty="0"/>
                    </a:p>
                  </a:txBody>
                  <a:tcPr/>
                </a:tc>
              </a:tr>
              <a:tr h="1081025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Table</a:t>
                      </a:r>
                      <a:r>
                        <a:rPr lang="en-GB" sz="2400" baseline="0" dirty="0" smtClean="0"/>
                        <a:t> of powers (squares, cubes etc)</a:t>
                      </a:r>
                      <a:endParaRPr lang="en-GB" sz="2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2400" dirty="0"/>
                    </a:p>
                  </a:txBody>
                  <a:tcPr/>
                </a:tc>
              </a:tr>
              <a:tr h="1081025">
                <a:tc>
                  <a:txBody>
                    <a:bodyPr/>
                    <a:lstStyle/>
                    <a:p>
                      <a:r>
                        <a:rPr lang="en-GB" sz="2400" dirty="0" err="1" smtClean="0"/>
                        <a:t>Exoplanets</a:t>
                      </a:r>
                      <a:r>
                        <a:rPr lang="en-GB" sz="2400" baseline="0" dirty="0" smtClean="0"/>
                        <a:t> &amp; </a:t>
                      </a:r>
                      <a:r>
                        <a:rPr lang="en-GB" sz="2400" baseline="0" dirty="0" err="1" smtClean="0"/>
                        <a:t>Kepler’s</a:t>
                      </a:r>
                      <a:r>
                        <a:rPr lang="en-GB" sz="2400" baseline="0" dirty="0" smtClean="0"/>
                        <a:t> Third Law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Data analysis, graph plotting, error bars</a:t>
                      </a:r>
                      <a:endParaRPr lang="en-GB" sz="2400" dirty="0"/>
                    </a:p>
                  </a:txBody>
                  <a:tcPr/>
                </a:tc>
              </a:tr>
              <a:tr h="1081025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Resonance in and RCL circuit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Mathematical</a:t>
                      </a:r>
                      <a:r>
                        <a:rPr lang="en-GB" sz="2400" baseline="0" dirty="0" smtClean="0"/>
                        <a:t> modelling, cell referencing, graph plotting</a:t>
                      </a:r>
                      <a:endParaRPr lang="en-GB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450</Words>
  <Application>Microsoft Office PowerPoint</Application>
  <PresentationFormat>On-screen Show (4:3)</PresentationFormat>
  <Paragraphs>76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Andy French</dc:creator>
  <cp:lastModifiedBy>Andrew French</cp:lastModifiedBy>
  <cp:revision>21</cp:revision>
  <dcterms:created xsi:type="dcterms:W3CDTF">2006-08-16T00:00:00Z</dcterms:created>
  <dcterms:modified xsi:type="dcterms:W3CDTF">2015-06-12T18:25:59Z</dcterms:modified>
</cp:coreProperties>
</file>