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zen411.co.uk/wp/wp-content/uploads/2013/08/money-house-smaller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38400"/>
            <a:ext cx="3799113" cy="304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2400" y="152400"/>
            <a:ext cx="8991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 err="1" smtClean="0"/>
              <a:t>VBk</a:t>
            </a:r>
            <a:r>
              <a:rPr lang="en-GB" sz="5400" b="1" dirty="0" smtClean="0"/>
              <a:t> Practical Mathematics</a:t>
            </a:r>
          </a:p>
          <a:p>
            <a:pPr algn="ctr"/>
            <a:r>
              <a:rPr lang="en-GB" sz="5400" b="1" dirty="0" smtClean="0"/>
              <a:t>and Microsoft Excel Course</a:t>
            </a:r>
            <a:r>
              <a:rPr lang="en-GB" sz="6600" b="1" dirty="0" smtClean="0"/>
              <a:t> </a:t>
            </a:r>
          </a:p>
        </p:txBody>
      </p:sp>
      <p:pic>
        <p:nvPicPr>
          <p:cNvPr id="7" name="Picture 2" descr="http://t0.gstatic.com/images?q=tbn:ANd9GcTXa6hyNZBQ8akB62_JG4HFeLUxfxDuWnz8O_FV_gjrySPPLjTx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5638800"/>
            <a:ext cx="1066800" cy="10668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4495800" y="2514600"/>
            <a:ext cx="3993786" cy="1015663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6000" b="1" dirty="0" smtClean="0"/>
              <a:t>Pivot Tables</a:t>
            </a:r>
          </a:p>
        </p:txBody>
      </p:sp>
      <p:grpSp>
        <p:nvGrpSpPr>
          <p:cNvPr id="2" name="Group 8"/>
          <p:cNvGrpSpPr/>
          <p:nvPr/>
        </p:nvGrpSpPr>
        <p:grpSpPr>
          <a:xfrm>
            <a:off x="7124700" y="4838700"/>
            <a:ext cx="2184400" cy="1981200"/>
            <a:chOff x="7124700" y="4838700"/>
            <a:chExt cx="2184400" cy="1981200"/>
          </a:xfrm>
        </p:grpSpPr>
        <p:pic>
          <p:nvPicPr>
            <p:cNvPr id="10" name="Picture 4" descr="E:\AndyFrench\Documents\Personal\Career\006 - Winchester College 2011-\Winchester_arms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3500" y="4838700"/>
              <a:ext cx="870097" cy="1365250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7124700" y="6228090"/>
              <a:ext cx="218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pc="300" dirty="0" smtClean="0">
                  <a:latin typeface="Times New Roman" pitchFamily="18" charset="0"/>
                  <a:cs typeface="Times New Roman" pitchFamily="18" charset="0"/>
                </a:rPr>
                <a:t>WINCHESTER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594600" y="6558290"/>
              <a:ext cx="109998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spc="300" dirty="0" smtClean="0">
                  <a:latin typeface="Times New Roman" pitchFamily="18" charset="0"/>
                  <a:cs typeface="Times New Roman" pitchFamily="18" charset="0"/>
                </a:rPr>
                <a:t>COLLEGE</a:t>
              </a:r>
              <a:endParaRPr lang="en-GB" sz="1100" spc="3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457200"/>
            <a:ext cx="865159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Pivot Tables </a:t>
            </a:r>
            <a:r>
              <a:rPr lang="en-GB" dirty="0" smtClean="0"/>
              <a:t>are a powerful feature of Excel which can be used to automatically summarise</a:t>
            </a:r>
          </a:p>
          <a:p>
            <a:r>
              <a:rPr lang="en-GB" dirty="0" smtClean="0"/>
              <a:t>data contained within a spreadsheet.</a:t>
            </a:r>
          </a:p>
          <a:p>
            <a:endParaRPr lang="en-GB" dirty="0" smtClean="0"/>
          </a:p>
          <a:p>
            <a:r>
              <a:rPr lang="en-GB" dirty="0" smtClean="0"/>
              <a:t>To create one, load up a spreadsheet containing the data and then click on the </a:t>
            </a:r>
            <a:r>
              <a:rPr lang="en-GB" b="1" dirty="0" smtClean="0"/>
              <a:t>PivotTable</a:t>
            </a:r>
          </a:p>
          <a:p>
            <a:r>
              <a:rPr lang="en-GB" dirty="0" smtClean="0"/>
              <a:t>button on the </a:t>
            </a:r>
            <a:r>
              <a:rPr lang="en-GB" b="1" dirty="0" smtClean="0"/>
              <a:t>Insert</a:t>
            </a:r>
            <a:r>
              <a:rPr lang="en-GB" dirty="0" smtClean="0"/>
              <a:t> section of the icons along the top the Excel window</a:t>
            </a:r>
            <a:r>
              <a:rPr lang="en-GB" dirty="0" smtClean="0"/>
              <a:t>. (“The Ribbon”).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514600"/>
            <a:ext cx="8157634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>
            <a:off x="762000" y="1905000"/>
            <a:ext cx="0" cy="1219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3037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800600" y="1524000"/>
            <a:ext cx="4038600" cy="156966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Now set range of data</a:t>
            </a:r>
          </a:p>
          <a:p>
            <a:endParaRPr lang="en-GB" dirty="0" smtClean="0"/>
          </a:p>
          <a:p>
            <a:r>
              <a:rPr lang="en-GB" dirty="0" smtClean="0"/>
              <a:t>In this case:</a:t>
            </a:r>
          </a:p>
          <a:p>
            <a:endParaRPr lang="en-GB" dirty="0" smtClean="0"/>
          </a:p>
          <a:p>
            <a:r>
              <a:rPr lang="en-GB" sz="2400" b="1" dirty="0" smtClean="0"/>
              <a:t>=‘Filtered data’!$B$5:$H$596</a:t>
            </a:r>
            <a:endParaRPr lang="en-GB" sz="2400" b="1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5029200" y="3697069"/>
            <a:ext cx="1981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Worksheet ‘Filtered data’</a:t>
            </a:r>
          </a:p>
        </p:txBody>
      </p:sp>
      <p:sp>
        <p:nvSpPr>
          <p:cNvPr id="6" name="Rectangle 5"/>
          <p:cNvSpPr/>
          <p:nvPr/>
        </p:nvSpPr>
        <p:spPr>
          <a:xfrm>
            <a:off x="7315200" y="3810000"/>
            <a:ext cx="17116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Cells B5 to H596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8153400" y="3276600"/>
            <a:ext cx="152400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867400" y="3200400"/>
            <a:ext cx="228600" cy="533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flipH="1">
            <a:off x="762000" y="5181600"/>
            <a:ext cx="28956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It is usually a very sensible idea to create the Pivot Table in a </a:t>
            </a:r>
            <a:r>
              <a:rPr lang="en-GB" b="1" dirty="0" smtClean="0"/>
              <a:t>new worksheet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447800" y="4038600"/>
            <a:ext cx="838200" cy="1219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1676400" y="4343400"/>
            <a:ext cx="3886200" cy="2209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0"/>
            <a:ext cx="73703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581400" y="2667000"/>
            <a:ext cx="2362200" cy="230832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The Pivot Table</a:t>
            </a:r>
          </a:p>
          <a:p>
            <a:r>
              <a:rPr lang="en-GB" dirty="0" smtClean="0"/>
              <a:t>is created!</a:t>
            </a:r>
          </a:p>
          <a:p>
            <a:endParaRPr lang="en-GB" dirty="0" smtClean="0"/>
          </a:p>
          <a:p>
            <a:r>
              <a:rPr lang="en-GB" dirty="0" smtClean="0"/>
              <a:t>Experiment</a:t>
            </a:r>
          </a:p>
          <a:p>
            <a:r>
              <a:rPr lang="en-GB" dirty="0" smtClean="0"/>
              <a:t>with the options</a:t>
            </a:r>
          </a:p>
          <a:p>
            <a:r>
              <a:rPr lang="en-GB" dirty="0" smtClean="0"/>
              <a:t>on the right hand side</a:t>
            </a:r>
          </a:p>
          <a:p>
            <a:r>
              <a:rPr lang="en-GB" dirty="0" smtClean="0"/>
              <a:t>to design the table</a:t>
            </a:r>
          </a:p>
          <a:p>
            <a:r>
              <a:rPr lang="en-GB" dirty="0" smtClean="0"/>
              <a:t>to your requirements.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5334000" y="3581400"/>
            <a:ext cx="12192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6629400" y="3810000"/>
            <a:ext cx="152400" cy="1295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629400" y="3810000"/>
            <a:ext cx="1143000" cy="2057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8639176" cy="456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52400" y="5983069"/>
            <a:ext cx="897373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In this example the numbers of entries (‘Count’) are summed against two levels of description</a:t>
            </a:r>
          </a:p>
          <a:p>
            <a:r>
              <a:rPr lang="en-GB" dirty="0" smtClean="0"/>
              <a:t>assigned to the financial transactions above. 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53186"/>
            <a:ext cx="9136583" cy="838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flipV="1">
            <a:off x="7924800" y="4343400"/>
            <a:ext cx="152400" cy="1676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1524000" y="2895600"/>
            <a:ext cx="4495800" cy="2895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914400" y="2590800"/>
            <a:ext cx="3886200" cy="3124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2790825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76600" y="609600"/>
            <a:ext cx="5410200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To change the entries count to ‘sum the values’, click on the ‘Count of ...’ item and select </a:t>
            </a:r>
            <a:r>
              <a:rPr lang="en-GB" b="1" dirty="0" smtClean="0"/>
              <a:t>Value Field Settings.</a:t>
            </a:r>
          </a:p>
          <a:p>
            <a:endParaRPr lang="en-GB" dirty="0" smtClean="0"/>
          </a:p>
          <a:p>
            <a:r>
              <a:rPr lang="en-GB" dirty="0" smtClean="0"/>
              <a:t>Change </a:t>
            </a:r>
            <a:r>
              <a:rPr lang="en-GB" b="1" dirty="0" smtClean="0"/>
              <a:t>Count</a:t>
            </a:r>
            <a:r>
              <a:rPr lang="en-GB" dirty="0" smtClean="0"/>
              <a:t> to </a:t>
            </a:r>
            <a:r>
              <a:rPr lang="en-GB" b="1" dirty="0" smtClean="0"/>
              <a:t>Sum</a:t>
            </a:r>
            <a:r>
              <a:rPr lang="en-GB" dirty="0" smtClean="0"/>
              <a:t> (or indeed something else, if a sum is not what you need).</a:t>
            </a:r>
          </a:p>
          <a:p>
            <a:endParaRPr lang="en-GB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743200"/>
            <a:ext cx="344805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399" y="152400"/>
            <a:ext cx="8819069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057400" y="2667000"/>
            <a:ext cx="3352800" cy="203132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The formatting of these cells</a:t>
            </a:r>
          </a:p>
          <a:p>
            <a:r>
              <a:rPr lang="en-GB" dirty="0" smtClean="0"/>
              <a:t>have also been changed to </a:t>
            </a:r>
            <a:r>
              <a:rPr lang="en-GB" b="1" dirty="0" smtClean="0"/>
              <a:t>Accounting</a:t>
            </a:r>
            <a:r>
              <a:rPr lang="en-GB" dirty="0" smtClean="0"/>
              <a:t> (with £ prefix), and two decimal places. Right click on the cells and select </a:t>
            </a:r>
            <a:r>
              <a:rPr lang="en-GB" b="1" dirty="0" smtClean="0"/>
              <a:t>Format Cells.... </a:t>
            </a:r>
            <a:r>
              <a:rPr lang="en-GB" dirty="0" smtClean="0"/>
              <a:t>from the menu that appears to do this.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4724400" y="2819400"/>
            <a:ext cx="7620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240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French</dc:creator>
  <cp:lastModifiedBy>Andrew French</cp:lastModifiedBy>
  <cp:revision>9</cp:revision>
  <dcterms:created xsi:type="dcterms:W3CDTF">2006-08-16T00:00:00Z</dcterms:created>
  <dcterms:modified xsi:type="dcterms:W3CDTF">2014-05-20T08:35:06Z</dcterms:modified>
</cp:coreProperties>
</file>