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151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453832-ED9A-449C-BA5F-B9E8923225AE}" type="datetimeFigureOut">
              <a:rPr lang="en-GB" smtClean="0"/>
              <a:pPr/>
              <a:t>20/05/2014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6810F1-2FB7-4903-8D21-C840E7A5D8FA}"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06810F1-2FB7-4903-8D21-C840E7A5D8FA}"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zen411.co.uk/wp/wp-content/uploads/2013/08/money-house-smaller2.jpg"/>
          <p:cNvPicPr>
            <a:picLocks noChangeAspect="1" noChangeArrowheads="1"/>
          </p:cNvPicPr>
          <p:nvPr/>
        </p:nvPicPr>
        <p:blipFill>
          <a:blip r:embed="rId2" cstate="print"/>
          <a:srcRect/>
          <a:stretch>
            <a:fillRect/>
          </a:stretch>
        </p:blipFill>
        <p:spPr bwMode="auto">
          <a:xfrm>
            <a:off x="0" y="2438400"/>
            <a:ext cx="3799113" cy="3048000"/>
          </a:xfrm>
          <a:prstGeom prst="rect">
            <a:avLst/>
          </a:prstGeom>
          <a:noFill/>
        </p:spPr>
      </p:pic>
      <p:sp>
        <p:nvSpPr>
          <p:cNvPr id="6" name="TextBox 5"/>
          <p:cNvSpPr txBox="1"/>
          <p:nvPr/>
        </p:nvSpPr>
        <p:spPr>
          <a:xfrm>
            <a:off x="152400" y="152400"/>
            <a:ext cx="8991600" cy="1938992"/>
          </a:xfrm>
          <a:prstGeom prst="rect">
            <a:avLst/>
          </a:prstGeom>
          <a:noFill/>
        </p:spPr>
        <p:txBody>
          <a:bodyPr wrap="square" rtlCol="0">
            <a:spAutoFit/>
          </a:bodyPr>
          <a:lstStyle/>
          <a:p>
            <a:pPr algn="ctr"/>
            <a:r>
              <a:rPr lang="en-GB" sz="5400" b="1" dirty="0" err="1" smtClean="0"/>
              <a:t>VBk</a:t>
            </a:r>
            <a:r>
              <a:rPr lang="en-GB" sz="5400" b="1" dirty="0" smtClean="0"/>
              <a:t> Practical Mathematics</a:t>
            </a:r>
          </a:p>
          <a:p>
            <a:pPr algn="ctr"/>
            <a:r>
              <a:rPr lang="en-GB" sz="5400" b="1" dirty="0" smtClean="0"/>
              <a:t>and Microsoft Excel Course</a:t>
            </a:r>
            <a:r>
              <a:rPr lang="en-GB" sz="6600" b="1" dirty="0" smtClean="0"/>
              <a:t> </a:t>
            </a:r>
          </a:p>
        </p:txBody>
      </p:sp>
      <p:pic>
        <p:nvPicPr>
          <p:cNvPr id="7" name="Picture 2" descr="http://t0.gstatic.com/images?q=tbn:ANd9GcTXa6hyNZBQ8akB62_JG4HFeLUxfxDuWnz8O_FV_gjrySPPLjTxPQ"/>
          <p:cNvPicPr>
            <a:picLocks noChangeAspect="1" noChangeArrowheads="1"/>
          </p:cNvPicPr>
          <p:nvPr/>
        </p:nvPicPr>
        <p:blipFill>
          <a:blip r:embed="rId3" cstate="print"/>
          <a:srcRect/>
          <a:stretch>
            <a:fillRect/>
          </a:stretch>
        </p:blipFill>
        <p:spPr bwMode="auto">
          <a:xfrm>
            <a:off x="152400" y="5638800"/>
            <a:ext cx="1066800" cy="1066800"/>
          </a:xfrm>
          <a:prstGeom prst="rect">
            <a:avLst/>
          </a:prstGeom>
          <a:noFill/>
        </p:spPr>
      </p:pic>
      <p:sp>
        <p:nvSpPr>
          <p:cNvPr id="8" name="Rectangle 7"/>
          <p:cNvSpPr/>
          <p:nvPr/>
        </p:nvSpPr>
        <p:spPr>
          <a:xfrm>
            <a:off x="4724400" y="2556808"/>
            <a:ext cx="3307316" cy="1015663"/>
          </a:xfrm>
          <a:prstGeom prst="rect">
            <a:avLst/>
          </a:prstGeom>
          <a:solidFill>
            <a:srgbClr val="FFFF00"/>
          </a:solidFill>
          <a:ln w="25400">
            <a:solidFill>
              <a:schemeClr val="tx1"/>
            </a:solidFill>
          </a:ln>
        </p:spPr>
        <p:txBody>
          <a:bodyPr wrap="none">
            <a:spAutoFit/>
          </a:bodyPr>
          <a:lstStyle/>
          <a:p>
            <a:r>
              <a:rPr lang="en-GB" sz="6000" b="1" dirty="0" smtClean="0"/>
              <a:t>Pie charts</a:t>
            </a:r>
          </a:p>
        </p:txBody>
      </p:sp>
      <p:grpSp>
        <p:nvGrpSpPr>
          <p:cNvPr id="2" name="Group 8"/>
          <p:cNvGrpSpPr/>
          <p:nvPr/>
        </p:nvGrpSpPr>
        <p:grpSpPr>
          <a:xfrm>
            <a:off x="7124700" y="4838700"/>
            <a:ext cx="2184400" cy="1981200"/>
            <a:chOff x="7124700" y="4838700"/>
            <a:chExt cx="2184400" cy="1981200"/>
          </a:xfrm>
        </p:grpSpPr>
        <p:pic>
          <p:nvPicPr>
            <p:cNvPr id="10" name="Picture 4" descr="E:\AndyFrench\Documents\Personal\Career\006 - Winchester College 2011-\Winchester_arms.png"/>
            <p:cNvPicPr>
              <a:picLocks noChangeAspect="1" noChangeArrowheads="1"/>
            </p:cNvPicPr>
            <p:nvPr/>
          </p:nvPicPr>
          <p:blipFill>
            <a:blip r:embed="rId4" cstate="print"/>
            <a:srcRect/>
            <a:stretch>
              <a:fillRect/>
            </a:stretch>
          </p:blipFill>
          <p:spPr bwMode="auto">
            <a:xfrm>
              <a:off x="7683500" y="4838700"/>
              <a:ext cx="870097" cy="1365250"/>
            </a:xfrm>
            <a:prstGeom prst="rect">
              <a:avLst/>
            </a:prstGeom>
            <a:noFill/>
          </p:spPr>
        </p:pic>
        <p:sp>
          <p:nvSpPr>
            <p:cNvPr id="11" name="TextBox 10"/>
            <p:cNvSpPr txBox="1"/>
            <p:nvPr/>
          </p:nvSpPr>
          <p:spPr>
            <a:xfrm>
              <a:off x="7124700" y="6228090"/>
              <a:ext cx="2184400" cy="369332"/>
            </a:xfrm>
            <a:prstGeom prst="rect">
              <a:avLst/>
            </a:prstGeom>
            <a:noFill/>
          </p:spPr>
          <p:txBody>
            <a:bodyPr wrap="square" rtlCol="0">
              <a:spAutoFit/>
            </a:bodyPr>
            <a:lstStyle/>
            <a:p>
              <a:r>
                <a:rPr lang="en-GB" spc="300" dirty="0" smtClean="0">
                  <a:latin typeface="Times New Roman" pitchFamily="18" charset="0"/>
                  <a:cs typeface="Times New Roman" pitchFamily="18" charset="0"/>
                </a:rPr>
                <a:t>WINCHESTER</a:t>
              </a:r>
            </a:p>
          </p:txBody>
        </p:sp>
        <p:sp>
          <p:nvSpPr>
            <p:cNvPr id="12" name="TextBox 11"/>
            <p:cNvSpPr txBox="1"/>
            <p:nvPr/>
          </p:nvSpPr>
          <p:spPr>
            <a:xfrm>
              <a:off x="7594600" y="6558290"/>
              <a:ext cx="1099981" cy="261610"/>
            </a:xfrm>
            <a:prstGeom prst="rect">
              <a:avLst/>
            </a:prstGeom>
            <a:noFill/>
          </p:spPr>
          <p:txBody>
            <a:bodyPr wrap="none" rtlCol="0">
              <a:spAutoFit/>
            </a:bodyPr>
            <a:lstStyle/>
            <a:p>
              <a:r>
                <a:rPr lang="en-GB" sz="1100" spc="300" dirty="0" smtClean="0">
                  <a:latin typeface="Times New Roman" pitchFamily="18" charset="0"/>
                  <a:cs typeface="Times New Roman" pitchFamily="18" charset="0"/>
                </a:rPr>
                <a:t>COLLEGE</a:t>
              </a:r>
              <a:endParaRPr lang="en-GB" sz="1100" spc="300" dirty="0">
                <a:latin typeface="Times New Roman" pitchFamily="18" charset="0"/>
                <a:cs typeface="Times New Roman" pitchFamily="18"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28601" y="228601"/>
            <a:ext cx="5476994" cy="4495800"/>
          </a:xfrm>
          <a:prstGeom prst="rect">
            <a:avLst/>
          </a:prstGeom>
          <a:noFill/>
          <a:ln w="9525">
            <a:noFill/>
            <a:miter lim="800000"/>
            <a:headEnd/>
            <a:tailEnd/>
          </a:ln>
        </p:spPr>
      </p:pic>
      <p:sp>
        <p:nvSpPr>
          <p:cNvPr id="13" name="TextBox 12"/>
          <p:cNvSpPr txBox="1"/>
          <p:nvPr/>
        </p:nvSpPr>
        <p:spPr>
          <a:xfrm>
            <a:off x="5867400" y="228600"/>
            <a:ext cx="3124200" cy="3693319"/>
          </a:xfrm>
          <a:prstGeom prst="rect">
            <a:avLst/>
          </a:prstGeom>
          <a:noFill/>
        </p:spPr>
        <p:txBody>
          <a:bodyPr wrap="square" rtlCol="0">
            <a:spAutoFit/>
          </a:bodyPr>
          <a:lstStyle/>
          <a:p>
            <a:r>
              <a:rPr lang="en-GB" b="1" dirty="0" smtClean="0"/>
              <a:t>Pie charts </a:t>
            </a:r>
            <a:r>
              <a:rPr lang="en-GB" dirty="0" smtClean="0"/>
              <a:t>are often used to visually represent the proportions of a data set assigned to a </a:t>
            </a:r>
            <a:r>
              <a:rPr lang="en-GB" dirty="0" smtClean="0"/>
              <a:t>finite</a:t>
            </a:r>
            <a:r>
              <a:rPr lang="en-GB" dirty="0" smtClean="0"/>
              <a:t> </a:t>
            </a:r>
            <a:r>
              <a:rPr lang="en-GB" dirty="0" smtClean="0"/>
              <a:t>set of </a:t>
            </a:r>
            <a:r>
              <a:rPr lang="en-GB" i="1" dirty="0" smtClean="0"/>
              <a:t>classes</a:t>
            </a:r>
            <a:r>
              <a:rPr lang="en-GB" dirty="0" smtClean="0"/>
              <a:t>. (i.e. named categories).</a:t>
            </a:r>
          </a:p>
          <a:p>
            <a:endParaRPr lang="en-GB" dirty="0" smtClean="0"/>
          </a:p>
          <a:p>
            <a:r>
              <a:rPr lang="en-GB" dirty="0" smtClean="0"/>
              <a:t>There are used extensively in finance and retail, where ‘market share’ is one of key metrics for assessing the success of a company, and hence the bonus of the Chief Executive </a:t>
            </a:r>
            <a:r>
              <a:rPr lang="en-GB" dirty="0" smtClean="0"/>
              <a:t>...!</a:t>
            </a:r>
            <a:endParaRPr lang="en-GB" dirty="0"/>
          </a:p>
        </p:txBody>
      </p:sp>
      <p:sp>
        <p:nvSpPr>
          <p:cNvPr id="14" name="TextBox 13"/>
          <p:cNvSpPr txBox="1"/>
          <p:nvPr/>
        </p:nvSpPr>
        <p:spPr>
          <a:xfrm>
            <a:off x="228600" y="4876800"/>
            <a:ext cx="8686800" cy="1754326"/>
          </a:xfrm>
          <a:prstGeom prst="rect">
            <a:avLst/>
          </a:prstGeom>
          <a:noFill/>
        </p:spPr>
        <p:txBody>
          <a:bodyPr wrap="square" rtlCol="0">
            <a:spAutoFit/>
          </a:bodyPr>
          <a:lstStyle/>
          <a:p>
            <a:r>
              <a:rPr lang="en-GB" dirty="0" smtClean="0"/>
              <a:t>To create a </a:t>
            </a:r>
            <a:r>
              <a:rPr lang="en-GB" b="1" dirty="0" smtClean="0"/>
              <a:t>Pie Chart</a:t>
            </a:r>
            <a:r>
              <a:rPr lang="en-GB" dirty="0" smtClean="0"/>
              <a:t>, firstly create a data table in Excel. You will need a column of</a:t>
            </a:r>
          </a:p>
          <a:p>
            <a:r>
              <a:rPr lang="en-GB" dirty="0" smtClean="0"/>
              <a:t>names and a corresponding column of numbers. The pie slice associated with each name will have angular width in proportion to the number divided by the sum of all the numbers. In the example above, ‘Acme’ would have a pie slice of  360</a:t>
            </a:r>
            <a:r>
              <a:rPr lang="en-GB" baseline="30000" dirty="0" smtClean="0"/>
              <a:t>o</a:t>
            </a:r>
            <a:r>
              <a:rPr lang="en-GB" dirty="0" smtClean="0"/>
              <a:t> x 100 / 325 = 110.8</a:t>
            </a:r>
            <a:r>
              <a:rPr lang="en-GB" baseline="30000" dirty="0" smtClean="0"/>
              <a:t>o</a:t>
            </a:r>
            <a:r>
              <a:rPr lang="en-GB" dirty="0" smtClean="0"/>
              <a:t>.</a:t>
            </a:r>
          </a:p>
          <a:p>
            <a:endParaRPr lang="en-GB" dirty="0" smtClean="0"/>
          </a:p>
          <a:p>
            <a:r>
              <a:rPr lang="en-GB" dirty="0" smtClean="0"/>
              <a:t>Then click on the </a:t>
            </a:r>
            <a:r>
              <a:rPr lang="en-GB" b="1" dirty="0" smtClean="0"/>
              <a:t>Pie</a:t>
            </a:r>
            <a:r>
              <a:rPr lang="en-GB" dirty="0" smtClean="0"/>
              <a:t> button in the </a:t>
            </a:r>
            <a:r>
              <a:rPr lang="en-GB" b="1" dirty="0" smtClean="0"/>
              <a:t>Insert</a:t>
            </a:r>
            <a:r>
              <a:rPr lang="en-GB" dirty="0" smtClean="0"/>
              <a:t> section of the Excel ‘ribbon.’</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81000" y="228600"/>
            <a:ext cx="6806253" cy="5324475"/>
          </a:xfrm>
          <a:prstGeom prst="rect">
            <a:avLst/>
          </a:prstGeom>
          <a:noFill/>
          <a:ln w="9525">
            <a:noFill/>
            <a:miter lim="800000"/>
            <a:headEnd/>
            <a:tailEnd/>
          </a:ln>
        </p:spPr>
      </p:pic>
      <p:sp>
        <p:nvSpPr>
          <p:cNvPr id="3" name="TextBox 2"/>
          <p:cNvSpPr txBox="1"/>
          <p:nvPr/>
        </p:nvSpPr>
        <p:spPr>
          <a:xfrm>
            <a:off x="228600" y="5867400"/>
            <a:ext cx="8686799" cy="646331"/>
          </a:xfrm>
          <a:prstGeom prst="rect">
            <a:avLst/>
          </a:prstGeom>
          <a:noFill/>
        </p:spPr>
        <p:txBody>
          <a:bodyPr wrap="square" rtlCol="0">
            <a:spAutoFit/>
          </a:bodyPr>
          <a:lstStyle/>
          <a:p>
            <a:r>
              <a:rPr lang="en-GB" dirty="0" smtClean="0"/>
              <a:t>Right click in the white box which will have now appeared. Choose </a:t>
            </a:r>
            <a:r>
              <a:rPr lang="en-GB" b="1" dirty="0" smtClean="0"/>
              <a:t>Select Data ... </a:t>
            </a:r>
            <a:r>
              <a:rPr lang="en-GB" dirty="0" smtClean="0"/>
              <a:t>from the menu. Note </a:t>
            </a:r>
            <a:r>
              <a:rPr lang="en-GB" b="1" dirty="0" smtClean="0"/>
              <a:t>Chart Tools </a:t>
            </a:r>
            <a:r>
              <a:rPr lang="en-GB" dirty="0" smtClean="0"/>
              <a:t>will have now appeared as an extra option in the ribbon icon bar.</a:t>
            </a:r>
            <a:endParaRPr lang="en-GB" dirty="0"/>
          </a:p>
        </p:txBody>
      </p:sp>
      <p:sp>
        <p:nvSpPr>
          <p:cNvPr id="4" name="Oval 3"/>
          <p:cNvSpPr/>
          <p:nvPr/>
        </p:nvSpPr>
        <p:spPr>
          <a:xfrm>
            <a:off x="3886200" y="76200"/>
            <a:ext cx="17526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1" y="110719"/>
            <a:ext cx="8077200" cy="5451881"/>
          </a:xfrm>
          <a:prstGeom prst="rect">
            <a:avLst/>
          </a:prstGeom>
          <a:noFill/>
          <a:ln w="9525">
            <a:noFill/>
            <a:miter lim="800000"/>
            <a:headEnd/>
            <a:tailEnd/>
          </a:ln>
        </p:spPr>
      </p:pic>
      <p:sp>
        <p:nvSpPr>
          <p:cNvPr id="3" name="TextBox 2"/>
          <p:cNvSpPr txBox="1"/>
          <p:nvPr/>
        </p:nvSpPr>
        <p:spPr>
          <a:xfrm>
            <a:off x="228600" y="5791200"/>
            <a:ext cx="8610600" cy="923330"/>
          </a:xfrm>
          <a:prstGeom prst="rect">
            <a:avLst/>
          </a:prstGeom>
          <a:noFill/>
        </p:spPr>
        <p:txBody>
          <a:bodyPr wrap="square" rtlCol="0">
            <a:spAutoFit/>
          </a:bodyPr>
          <a:lstStyle/>
          <a:p>
            <a:r>
              <a:rPr lang="en-GB" dirty="0" smtClean="0"/>
              <a:t>Follow the prompts and assign a range of data to </a:t>
            </a:r>
            <a:r>
              <a:rPr lang="en-GB" b="1" dirty="0" smtClean="0"/>
              <a:t>Series values</a:t>
            </a:r>
            <a:r>
              <a:rPr lang="en-GB" dirty="0" smtClean="0"/>
              <a:t>. </a:t>
            </a:r>
          </a:p>
          <a:p>
            <a:r>
              <a:rPr lang="en-GB" dirty="0" smtClean="0"/>
              <a:t>In this </a:t>
            </a:r>
            <a:r>
              <a:rPr lang="en-GB" dirty="0" smtClean="0"/>
              <a:t>case the code is     </a:t>
            </a:r>
            <a:r>
              <a:rPr lang="en-GB" b="1" dirty="0" smtClean="0"/>
              <a:t>= Sheet1!’$c$4:$C$9</a:t>
            </a:r>
            <a:r>
              <a:rPr lang="en-GB" dirty="0" smtClean="0"/>
              <a:t> </a:t>
            </a:r>
          </a:p>
          <a:p>
            <a:r>
              <a:rPr lang="en-GB" dirty="0" smtClean="0"/>
              <a:t>which means </a:t>
            </a:r>
            <a:r>
              <a:rPr lang="en-GB" dirty="0" smtClean="0"/>
              <a:t>“Worksheet1, cells C4 to C9.” The pie chart should appear in the white box.</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28600" y="152400"/>
            <a:ext cx="6359613" cy="6477000"/>
          </a:xfrm>
          <a:prstGeom prst="rect">
            <a:avLst/>
          </a:prstGeom>
          <a:noFill/>
          <a:ln w="9525">
            <a:noFill/>
            <a:miter lim="800000"/>
            <a:headEnd/>
            <a:tailEnd/>
          </a:ln>
        </p:spPr>
      </p:pic>
      <p:sp>
        <p:nvSpPr>
          <p:cNvPr id="3" name="TextBox 2"/>
          <p:cNvSpPr txBox="1"/>
          <p:nvPr/>
        </p:nvSpPr>
        <p:spPr>
          <a:xfrm>
            <a:off x="6781800" y="4724400"/>
            <a:ext cx="2057400" cy="1477328"/>
          </a:xfrm>
          <a:prstGeom prst="rect">
            <a:avLst/>
          </a:prstGeom>
          <a:noFill/>
        </p:spPr>
        <p:txBody>
          <a:bodyPr wrap="square" rtlCol="0">
            <a:spAutoFit/>
          </a:bodyPr>
          <a:lstStyle/>
          <a:p>
            <a:r>
              <a:rPr lang="en-GB" dirty="0" smtClean="0"/>
              <a:t>Edit the </a:t>
            </a:r>
            <a:r>
              <a:rPr lang="en-GB" b="1" dirty="0" smtClean="0"/>
              <a:t>Horizontal (Category) Axis Labels</a:t>
            </a:r>
            <a:r>
              <a:rPr lang="en-GB" dirty="0" smtClean="0"/>
              <a:t> to associate names to the </a:t>
            </a:r>
            <a:r>
              <a:rPr lang="en-GB" smtClean="0"/>
              <a:t>pie </a:t>
            </a:r>
            <a:r>
              <a:rPr lang="en-GB" smtClean="0"/>
              <a:t>slices.</a:t>
            </a:r>
            <a:endParaRPr lang="en-GB" dirty="0"/>
          </a:p>
        </p:txBody>
      </p:sp>
      <p:cxnSp>
        <p:nvCxnSpPr>
          <p:cNvPr id="5" name="Straight Arrow Connector 4"/>
          <p:cNvCxnSpPr/>
          <p:nvPr/>
        </p:nvCxnSpPr>
        <p:spPr>
          <a:xfrm flipH="1">
            <a:off x="4495800" y="4953000"/>
            <a:ext cx="22860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423863" y="695325"/>
            <a:ext cx="8296275" cy="5467350"/>
          </a:xfrm>
          <a:prstGeom prst="rect">
            <a:avLst/>
          </a:prstGeom>
          <a:noFill/>
          <a:ln w="9525">
            <a:noFill/>
            <a:miter lim="800000"/>
            <a:headEnd/>
            <a:tailEnd/>
          </a:ln>
        </p:spPr>
      </p:pic>
      <p:sp>
        <p:nvSpPr>
          <p:cNvPr id="3" name="TextBox 2"/>
          <p:cNvSpPr txBox="1"/>
          <p:nvPr/>
        </p:nvSpPr>
        <p:spPr>
          <a:xfrm>
            <a:off x="762000" y="4495800"/>
            <a:ext cx="2057400" cy="2031325"/>
          </a:xfrm>
          <a:prstGeom prst="rect">
            <a:avLst/>
          </a:prstGeom>
          <a:solidFill>
            <a:schemeClr val="bg1"/>
          </a:solidFill>
          <a:ln>
            <a:noFill/>
          </a:ln>
        </p:spPr>
        <p:txBody>
          <a:bodyPr wrap="square" rtlCol="0">
            <a:spAutoFit/>
          </a:bodyPr>
          <a:lstStyle/>
          <a:p>
            <a:r>
              <a:rPr lang="en-GB" dirty="0" smtClean="0"/>
              <a:t>This can be done by typing a range into the </a:t>
            </a:r>
            <a:r>
              <a:rPr lang="en-GB" b="1" dirty="0" smtClean="0"/>
              <a:t>Axis Labels </a:t>
            </a:r>
            <a:r>
              <a:rPr lang="en-GB" dirty="0" smtClean="0"/>
              <a:t>box, or by dragging a box over the desired column of cells.</a:t>
            </a:r>
            <a:endParaRPr lang="en-GB" dirty="0"/>
          </a:p>
        </p:txBody>
      </p:sp>
      <p:cxnSp>
        <p:nvCxnSpPr>
          <p:cNvPr id="4" name="Straight Arrow Connector 3"/>
          <p:cNvCxnSpPr/>
          <p:nvPr/>
        </p:nvCxnSpPr>
        <p:spPr>
          <a:xfrm flipV="1">
            <a:off x="2209800" y="5562600"/>
            <a:ext cx="7620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1600200" y="4267200"/>
            <a:ext cx="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6400800" y="4876800"/>
            <a:ext cx="2590800" cy="1477328"/>
          </a:xfrm>
          <a:prstGeom prst="rect">
            <a:avLst/>
          </a:prstGeom>
        </p:spPr>
        <p:txBody>
          <a:bodyPr wrap="square">
            <a:spAutoFit/>
          </a:bodyPr>
          <a:lstStyle/>
          <a:p>
            <a:r>
              <a:rPr lang="en-GB" dirty="0" smtClean="0"/>
              <a:t>In this example the cell range is </a:t>
            </a:r>
            <a:r>
              <a:rPr lang="en-GB" b="1" dirty="0" smtClean="0"/>
              <a:t>B4 to B9</a:t>
            </a:r>
          </a:p>
          <a:p>
            <a:endParaRPr lang="en-GB" b="1" dirty="0" smtClean="0"/>
          </a:p>
          <a:p>
            <a:r>
              <a:rPr lang="en-GB" dirty="0" smtClean="0"/>
              <a:t>i.e. code is</a:t>
            </a:r>
          </a:p>
          <a:p>
            <a:r>
              <a:rPr lang="en-GB" dirty="0" smtClean="0"/>
              <a:t> </a:t>
            </a:r>
            <a:r>
              <a:rPr lang="en-GB" b="1" dirty="0" smtClean="0"/>
              <a:t>= Sheet1!$B$4:$B$9</a:t>
            </a:r>
            <a:endParaRPr lang="en-GB" b="1" dirty="0"/>
          </a:p>
        </p:txBody>
      </p:sp>
      <p:sp>
        <p:nvSpPr>
          <p:cNvPr id="11" name="TextBox 10"/>
          <p:cNvSpPr txBox="1"/>
          <p:nvPr/>
        </p:nvSpPr>
        <p:spPr>
          <a:xfrm>
            <a:off x="4876800" y="990600"/>
            <a:ext cx="3352800" cy="646331"/>
          </a:xfrm>
          <a:prstGeom prst="rect">
            <a:avLst/>
          </a:prstGeom>
          <a:solidFill>
            <a:schemeClr val="bg1"/>
          </a:solidFill>
          <a:ln>
            <a:noFill/>
          </a:ln>
        </p:spPr>
        <p:txBody>
          <a:bodyPr wrap="square" rtlCol="0">
            <a:spAutoFit/>
          </a:bodyPr>
          <a:lstStyle/>
          <a:p>
            <a:r>
              <a:rPr lang="en-GB" dirty="0" smtClean="0"/>
              <a:t>Labels are now updated from numbers to names</a:t>
            </a:r>
            <a:endParaRPr lang="en-GB" dirty="0"/>
          </a:p>
        </p:txBody>
      </p:sp>
      <p:cxnSp>
        <p:nvCxnSpPr>
          <p:cNvPr id="12" name="Straight Arrow Connector 11"/>
          <p:cNvCxnSpPr/>
          <p:nvPr/>
        </p:nvCxnSpPr>
        <p:spPr>
          <a:xfrm>
            <a:off x="6934200" y="1447800"/>
            <a:ext cx="685800" cy="1219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76200" y="76200"/>
            <a:ext cx="6477000" cy="6640345"/>
          </a:xfrm>
          <a:prstGeom prst="rect">
            <a:avLst/>
          </a:prstGeom>
          <a:noFill/>
          <a:ln w="9525">
            <a:noFill/>
            <a:miter lim="800000"/>
            <a:headEnd/>
            <a:tailEnd/>
          </a:ln>
        </p:spPr>
      </p:pic>
      <p:sp>
        <p:nvSpPr>
          <p:cNvPr id="3" name="TextBox 2"/>
          <p:cNvSpPr txBox="1"/>
          <p:nvPr/>
        </p:nvSpPr>
        <p:spPr>
          <a:xfrm>
            <a:off x="5562600" y="5029200"/>
            <a:ext cx="3352800" cy="646331"/>
          </a:xfrm>
          <a:prstGeom prst="rect">
            <a:avLst/>
          </a:prstGeom>
          <a:solidFill>
            <a:schemeClr val="bg1"/>
          </a:solidFill>
          <a:ln>
            <a:noFill/>
          </a:ln>
        </p:spPr>
        <p:txBody>
          <a:bodyPr wrap="square" rtlCol="0">
            <a:spAutoFit/>
          </a:bodyPr>
          <a:lstStyle/>
          <a:p>
            <a:r>
              <a:rPr lang="en-GB" dirty="0" smtClean="0"/>
              <a:t>Labels are now updated from numbers to names</a:t>
            </a:r>
            <a:endParaRPr lang="en-GB" dirty="0"/>
          </a:p>
        </p:txBody>
      </p:sp>
      <p:cxnSp>
        <p:nvCxnSpPr>
          <p:cNvPr id="4" name="Straight Arrow Connector 3"/>
          <p:cNvCxnSpPr/>
          <p:nvPr/>
        </p:nvCxnSpPr>
        <p:spPr>
          <a:xfrm flipH="1">
            <a:off x="4572000" y="5638800"/>
            <a:ext cx="16002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76200" y="1295400"/>
            <a:ext cx="7205320" cy="3200400"/>
          </a:xfrm>
          <a:prstGeom prst="rect">
            <a:avLst/>
          </a:prstGeom>
          <a:noFill/>
          <a:ln w="9525">
            <a:noFill/>
            <a:miter lim="800000"/>
            <a:headEnd/>
            <a:tailEnd/>
          </a:ln>
        </p:spPr>
      </p:pic>
      <p:sp>
        <p:nvSpPr>
          <p:cNvPr id="3" name="TextBox 2"/>
          <p:cNvSpPr txBox="1"/>
          <p:nvPr/>
        </p:nvSpPr>
        <p:spPr>
          <a:xfrm>
            <a:off x="304800" y="228600"/>
            <a:ext cx="7848600" cy="923330"/>
          </a:xfrm>
          <a:prstGeom prst="rect">
            <a:avLst/>
          </a:prstGeom>
          <a:noFill/>
        </p:spPr>
        <p:txBody>
          <a:bodyPr wrap="square" rtlCol="0">
            <a:spAutoFit/>
          </a:bodyPr>
          <a:lstStyle/>
          <a:p>
            <a:r>
              <a:rPr lang="en-GB" dirty="0" smtClean="0"/>
              <a:t>For Excel élan, use the </a:t>
            </a:r>
            <a:r>
              <a:rPr lang="en-GB" b="1" dirty="0" smtClean="0"/>
              <a:t>Chart Tools </a:t>
            </a:r>
            <a:r>
              <a:rPr lang="en-GB" dirty="0" smtClean="0"/>
              <a:t>ribbon (and also the options in the context menu which will appear if you right click over the Pie Chart) to enhance the appearance of you Pie Chart . Does your information </a:t>
            </a:r>
            <a:r>
              <a:rPr lang="en-GB" i="1" dirty="0" smtClean="0"/>
              <a:t>make sense at a glance</a:t>
            </a:r>
            <a:r>
              <a:rPr lang="en-GB" dirty="0" smtClean="0"/>
              <a:t>?</a:t>
            </a:r>
            <a:endParaRPr lang="en-GB" dirty="0"/>
          </a:p>
        </p:txBody>
      </p:sp>
      <p:sp>
        <p:nvSpPr>
          <p:cNvPr id="4" name="TextBox 3"/>
          <p:cNvSpPr txBox="1"/>
          <p:nvPr/>
        </p:nvSpPr>
        <p:spPr>
          <a:xfrm>
            <a:off x="7162800" y="4953000"/>
            <a:ext cx="1828800" cy="923330"/>
          </a:xfrm>
          <a:prstGeom prst="rect">
            <a:avLst/>
          </a:prstGeom>
          <a:noFill/>
        </p:spPr>
        <p:txBody>
          <a:bodyPr wrap="square" rtlCol="0">
            <a:spAutoFit/>
          </a:bodyPr>
          <a:lstStyle/>
          <a:p>
            <a:r>
              <a:rPr lang="en-GB" dirty="0" smtClean="0"/>
              <a:t>Change Pie Chart to the ‘exploded’ version</a:t>
            </a:r>
            <a:endParaRPr lang="en-GB" dirty="0"/>
          </a:p>
        </p:txBody>
      </p:sp>
      <p:cxnSp>
        <p:nvCxnSpPr>
          <p:cNvPr id="6" name="Straight Arrow Connector 5"/>
          <p:cNvCxnSpPr/>
          <p:nvPr/>
        </p:nvCxnSpPr>
        <p:spPr>
          <a:xfrm flipH="1" flipV="1">
            <a:off x="5257800" y="3886200"/>
            <a:ext cx="1981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781800" y="1371600"/>
            <a:ext cx="2286000" cy="2308324"/>
          </a:xfrm>
          <a:prstGeom prst="rect">
            <a:avLst/>
          </a:prstGeom>
          <a:solidFill>
            <a:schemeClr val="bg1"/>
          </a:solidFill>
        </p:spPr>
        <p:txBody>
          <a:bodyPr wrap="square" rtlCol="0">
            <a:spAutoFit/>
          </a:bodyPr>
          <a:lstStyle/>
          <a:p>
            <a:r>
              <a:rPr lang="en-GB" dirty="0" smtClean="0"/>
              <a:t>Display numbers on the pie slices.</a:t>
            </a:r>
          </a:p>
          <a:p>
            <a:r>
              <a:rPr lang="en-GB" dirty="0" smtClean="0"/>
              <a:t>Right Click menu on pie chart. Select </a:t>
            </a:r>
            <a:r>
              <a:rPr lang="en-GB" b="1" dirty="0" smtClean="0"/>
              <a:t>Format Data Labels ...  </a:t>
            </a:r>
            <a:r>
              <a:rPr lang="en-GB" dirty="0" smtClean="0"/>
              <a:t>Go to </a:t>
            </a:r>
            <a:r>
              <a:rPr lang="en-GB" b="1" dirty="0" smtClean="0"/>
              <a:t>Label Options</a:t>
            </a:r>
            <a:r>
              <a:rPr lang="en-GB" dirty="0" smtClean="0"/>
              <a:t> section. Select </a:t>
            </a:r>
            <a:r>
              <a:rPr lang="en-GB" b="1" dirty="0" smtClean="0"/>
              <a:t>Value</a:t>
            </a:r>
            <a:r>
              <a:rPr lang="en-GB" dirty="0" smtClean="0"/>
              <a:t> check box.</a:t>
            </a:r>
            <a:endParaRPr lang="en-GB" dirty="0"/>
          </a:p>
        </p:txBody>
      </p:sp>
      <p:cxnSp>
        <p:nvCxnSpPr>
          <p:cNvPr id="11" name="Straight Arrow Connector 10"/>
          <p:cNvCxnSpPr/>
          <p:nvPr/>
        </p:nvCxnSpPr>
        <p:spPr>
          <a:xfrm flipH="1">
            <a:off x="4800600" y="1600200"/>
            <a:ext cx="1981200" cy="990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7171" name="Picture 3"/>
          <p:cNvPicPr>
            <a:picLocks noChangeAspect="1" noChangeArrowheads="1"/>
          </p:cNvPicPr>
          <p:nvPr/>
        </p:nvPicPr>
        <p:blipFill>
          <a:blip r:embed="rId4" cstate="print"/>
          <a:srcRect/>
          <a:stretch>
            <a:fillRect/>
          </a:stretch>
        </p:blipFill>
        <p:spPr bwMode="auto">
          <a:xfrm>
            <a:off x="228600" y="4800600"/>
            <a:ext cx="6367462" cy="1077342"/>
          </a:xfrm>
          <a:prstGeom prst="rect">
            <a:avLst/>
          </a:prstGeom>
          <a:noFill/>
          <a:ln w="9525">
            <a:noFill/>
            <a:miter lim="800000"/>
            <a:headEnd/>
            <a:tailEnd/>
          </a:ln>
        </p:spPr>
      </p:pic>
      <p:sp>
        <p:nvSpPr>
          <p:cNvPr id="17" name="Oval 16"/>
          <p:cNvSpPr/>
          <p:nvPr/>
        </p:nvSpPr>
        <p:spPr>
          <a:xfrm>
            <a:off x="76200" y="5105400"/>
            <a:ext cx="8382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172" name="Picture 4"/>
          <p:cNvPicPr>
            <a:picLocks noChangeAspect="1" noChangeArrowheads="1"/>
          </p:cNvPicPr>
          <p:nvPr/>
        </p:nvPicPr>
        <p:blipFill>
          <a:blip r:embed="rId5" cstate="print"/>
          <a:srcRect/>
          <a:stretch>
            <a:fillRect/>
          </a:stretch>
        </p:blipFill>
        <p:spPr bwMode="auto">
          <a:xfrm>
            <a:off x="2819400" y="4419600"/>
            <a:ext cx="3290740" cy="2247900"/>
          </a:xfrm>
          <a:prstGeom prst="rect">
            <a:avLst/>
          </a:prstGeom>
          <a:noFill/>
          <a:ln w="9525">
            <a:noFill/>
            <a:miter lim="800000"/>
            <a:headEnd/>
            <a:tailEnd/>
          </a:ln>
        </p:spPr>
      </p:pic>
      <p:cxnSp>
        <p:nvCxnSpPr>
          <p:cNvPr id="20" name="Straight Arrow Connector 19"/>
          <p:cNvCxnSpPr/>
          <p:nvPr/>
        </p:nvCxnSpPr>
        <p:spPr>
          <a:xfrm flipV="1">
            <a:off x="914400" y="5486400"/>
            <a:ext cx="4114800" cy="76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5181600" y="5486400"/>
            <a:ext cx="2057400"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TotalTime>
  <Words>415</Words>
  <Application>Microsoft Office PowerPoint</Application>
  <PresentationFormat>On-screen Show (4:3)</PresentationFormat>
  <Paragraphs>29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Andy French</dc:creator>
  <cp:lastModifiedBy>Andrew French</cp:lastModifiedBy>
  <cp:revision>12</cp:revision>
  <dcterms:created xsi:type="dcterms:W3CDTF">2006-08-16T00:00:00Z</dcterms:created>
  <dcterms:modified xsi:type="dcterms:W3CDTF">2014-05-20T08:34:18Z</dcterms:modified>
</cp:coreProperties>
</file>