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97" autoAdjust="0"/>
  </p:normalViewPr>
  <p:slideViewPr>
    <p:cSldViewPr>
      <p:cViewPr varScale="1">
        <p:scale>
          <a:sx n="114" d="100"/>
          <a:sy n="114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7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38800"/>
            <a:ext cx="1066800" cy="1066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724400" y="2556808"/>
            <a:ext cx="3710824" cy="19389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Replicating</a:t>
            </a:r>
          </a:p>
          <a:p>
            <a:r>
              <a:rPr lang="en-GB" sz="6000" b="1" dirty="0" smtClean="0"/>
              <a:t>Formulae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022928"/>
            <a:ext cx="2971800" cy="353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1905000"/>
            <a:ext cx="865943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= c5+1</a:t>
            </a:r>
            <a:endParaRPr lang="en-GB" sz="20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43000" y="2286000"/>
            <a:ext cx="5334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14800" y="1295400"/>
            <a:ext cx="163698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= c5^2 + $d$2</a:t>
            </a:r>
            <a:endParaRPr lang="en-GB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43200" y="1524000"/>
            <a:ext cx="13716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" y="21967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Excel one can use formulae to relate cells, i.e. compute the value of one cell based upon the value of another.  </a:t>
            </a:r>
            <a:r>
              <a:rPr lang="en-GB" b="1" dirty="0" smtClean="0"/>
              <a:t>c5</a:t>
            </a:r>
            <a:r>
              <a:rPr lang="en-GB" dirty="0" smtClean="0"/>
              <a:t> refers to </a:t>
            </a:r>
            <a:r>
              <a:rPr lang="en-GB" i="1" dirty="0" smtClean="0"/>
              <a:t>column</a:t>
            </a:r>
            <a:r>
              <a:rPr lang="en-GB" dirty="0" smtClean="0"/>
              <a:t> C and </a:t>
            </a:r>
            <a:r>
              <a:rPr lang="en-GB" i="1" dirty="0" smtClean="0"/>
              <a:t>row</a:t>
            </a:r>
            <a:r>
              <a:rPr lang="en-GB" dirty="0" smtClean="0"/>
              <a:t> 5.</a:t>
            </a:r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028825"/>
            <a:ext cx="17430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900" y="2105025"/>
            <a:ext cx="14859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4674275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Dragging</a:t>
            </a:r>
            <a:r>
              <a:rPr lang="en-GB" dirty="0" smtClean="0"/>
              <a:t> a cell downwards</a:t>
            </a:r>
          </a:p>
          <a:p>
            <a:r>
              <a:rPr lang="en-GB" dirty="0" smtClean="0"/>
              <a:t>(or copying then pasting it elsewhere)</a:t>
            </a:r>
          </a:p>
          <a:p>
            <a:r>
              <a:rPr lang="en-GB" dirty="0" smtClean="0"/>
              <a:t>will </a:t>
            </a:r>
            <a:r>
              <a:rPr lang="en-GB" b="1" dirty="0" smtClean="0"/>
              <a:t>replicate</a:t>
            </a:r>
            <a:r>
              <a:rPr lang="en-GB" dirty="0" smtClean="0"/>
              <a:t> the formulae. </a:t>
            </a:r>
            <a:r>
              <a:rPr lang="en-GB" b="1" dirty="0" smtClean="0"/>
              <a:t>$</a:t>
            </a:r>
            <a:r>
              <a:rPr lang="en-GB" dirty="0" smtClean="0"/>
              <a:t> prefixes will </a:t>
            </a:r>
            <a:r>
              <a:rPr lang="en-GB" i="1" dirty="0" smtClean="0"/>
              <a:t>fix the cell reference </a:t>
            </a:r>
            <a:r>
              <a:rPr lang="en-GB" dirty="0" smtClean="0"/>
              <a:t>(e.g. the parameter </a:t>
            </a:r>
            <a:r>
              <a:rPr lang="en-GB" b="1" dirty="0" smtClean="0"/>
              <a:t>a</a:t>
            </a:r>
            <a:r>
              <a:rPr lang="en-GB" dirty="0" smtClean="0"/>
              <a:t> = 2 in cell </a:t>
            </a:r>
            <a:r>
              <a:rPr lang="en-GB" b="1" dirty="0" smtClean="0"/>
              <a:t>D2</a:t>
            </a:r>
            <a:r>
              <a:rPr lang="en-GB" dirty="0" smtClean="0"/>
              <a:t>). Otherwise the cell reference in the formula </a:t>
            </a:r>
            <a:r>
              <a:rPr lang="en-GB" i="1" dirty="0" smtClean="0"/>
              <a:t>will change with the cell position.</a:t>
            </a:r>
            <a:endParaRPr lang="en-GB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0" y="6172200"/>
            <a:ext cx="1766830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= c11^2 + $d$2</a:t>
            </a:r>
            <a:endParaRPr lang="en-GB" sz="20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8458200" y="5410200"/>
            <a:ext cx="762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4000" y="6019800"/>
            <a:ext cx="995785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= c10+1</a:t>
            </a:r>
            <a:endParaRPr lang="en-GB" sz="2000" b="1" dirty="0"/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 flipV="1">
            <a:off x="6329785" y="5410200"/>
            <a:ext cx="1061615" cy="8096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334000" y="3429000"/>
            <a:ext cx="0" cy="19812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800600" y="3048000"/>
            <a:ext cx="1295400" cy="381000"/>
          </a:xfrm>
          <a:prstGeom prst="rect">
            <a:avLst/>
          </a:prstGeom>
          <a:solidFill>
            <a:srgbClr val="92D05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324600" y="4191000"/>
            <a:ext cx="76200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276600" y="6324600"/>
            <a:ext cx="19050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248400" cy="652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0" y="18288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i="1" dirty="0" err="1" smtClean="0"/>
              <a:t>f</a:t>
            </a:r>
            <a:r>
              <a:rPr lang="en-GB" i="1" baseline="-25000" dirty="0" err="1" smtClean="0"/>
              <a:t>x</a:t>
            </a:r>
            <a:r>
              <a:rPr lang="en-GB" dirty="0" smtClean="0"/>
              <a:t> function button allows one to </a:t>
            </a:r>
            <a:r>
              <a:rPr lang="en-GB" dirty="0" smtClean="0"/>
              <a:t>choose from </a:t>
            </a:r>
            <a:r>
              <a:rPr lang="en-GB" dirty="0" smtClean="0"/>
              <a:t>a wide variety of cell formulae. Explanation and syntax is given in the </a:t>
            </a:r>
            <a:r>
              <a:rPr lang="en-GB" b="1" dirty="0" smtClean="0"/>
              <a:t>Insert Function box. </a:t>
            </a:r>
            <a:r>
              <a:rPr lang="en-GB" dirty="0" smtClean="0"/>
              <a:t>Note </a:t>
            </a:r>
            <a:r>
              <a:rPr lang="en-GB" dirty="0" smtClean="0"/>
              <a:t>functions</a:t>
            </a:r>
            <a:r>
              <a:rPr lang="en-GB" dirty="0" smtClean="0"/>
              <a:t> </a:t>
            </a:r>
            <a:r>
              <a:rPr lang="en-GB" dirty="0" smtClean="0"/>
              <a:t>can be typed in </a:t>
            </a:r>
            <a:r>
              <a:rPr lang="en-GB" i="1" dirty="0" smtClean="0"/>
              <a:t>directly</a:t>
            </a:r>
            <a:r>
              <a:rPr lang="en-GB" dirty="0" smtClean="0"/>
              <a:t> if you can remember them!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600200" y="1371600"/>
            <a:ext cx="22098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352800"/>
            <a:ext cx="2550571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924800" y="63362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=EXP(C8)</a:t>
            </a:r>
            <a:endParaRPr lang="en-GB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960771" y="5105400"/>
            <a:ext cx="3048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152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9</cp:revision>
  <dcterms:created xsi:type="dcterms:W3CDTF">2006-08-16T00:00:00Z</dcterms:created>
  <dcterms:modified xsi:type="dcterms:W3CDTF">2014-05-20T08:38:14Z</dcterms:modified>
</cp:coreProperties>
</file>