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7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38800"/>
            <a:ext cx="1066800" cy="1066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724400" y="2556808"/>
            <a:ext cx="3704989" cy="193899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Formatting</a:t>
            </a:r>
          </a:p>
          <a:p>
            <a:r>
              <a:rPr lang="en-GB" sz="6000" b="1" dirty="0" smtClean="0"/>
              <a:t>cells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2514600"/>
            <a:ext cx="91154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04800" y="304800"/>
            <a:ext cx="84635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Load up Excel and click in the spreadsheet. Type something!</a:t>
            </a:r>
          </a:p>
          <a:p>
            <a:endParaRPr lang="en-GB" dirty="0" smtClean="0"/>
          </a:p>
          <a:p>
            <a:r>
              <a:rPr lang="en-GB" dirty="0" smtClean="0"/>
              <a:t>Many text </a:t>
            </a:r>
            <a:r>
              <a:rPr lang="en-GB" dirty="0" smtClean="0"/>
              <a:t>effects (typeface, font size, underline etc...) </a:t>
            </a:r>
            <a:r>
              <a:rPr lang="en-GB" dirty="0" smtClean="0"/>
              <a:t>can be accessed via the </a:t>
            </a:r>
            <a:r>
              <a:rPr lang="en-GB" b="1" dirty="0" smtClean="0"/>
              <a:t>Home</a:t>
            </a:r>
            <a:r>
              <a:rPr lang="en-GB" dirty="0" smtClean="0"/>
              <a:t> tab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371600" y="1295400"/>
            <a:ext cx="3810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04800" y="304800"/>
            <a:ext cx="2819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more comprehensive</a:t>
            </a:r>
          </a:p>
          <a:p>
            <a:r>
              <a:rPr lang="en-GB" dirty="0" smtClean="0"/>
              <a:t>cell formatting options</a:t>
            </a:r>
          </a:p>
          <a:p>
            <a:r>
              <a:rPr lang="en-GB" b="1" dirty="0" smtClean="0"/>
              <a:t>Right click </a:t>
            </a:r>
            <a:r>
              <a:rPr lang="en-GB" dirty="0" smtClean="0"/>
              <a:t>in the cell. This will bring up a </a:t>
            </a:r>
            <a:r>
              <a:rPr lang="en-GB" i="1" dirty="0" smtClean="0"/>
              <a:t>context menu</a:t>
            </a:r>
            <a:r>
              <a:rPr lang="en-GB" dirty="0" smtClean="0"/>
              <a:t> (i.e. the menu which appears depends on what you right click on).</a:t>
            </a:r>
          </a:p>
          <a:p>
            <a:endParaRPr lang="en-GB" dirty="0" smtClean="0"/>
          </a:p>
          <a:p>
            <a:r>
              <a:rPr lang="en-GB" dirty="0" smtClean="0"/>
              <a:t>Select the </a:t>
            </a:r>
            <a:r>
              <a:rPr lang="en-GB" b="1" dirty="0" smtClean="0"/>
              <a:t>Format Cells ...</a:t>
            </a:r>
            <a:r>
              <a:rPr lang="en-GB" dirty="0" smtClean="0"/>
              <a:t> option.</a:t>
            </a:r>
          </a:p>
          <a:p>
            <a:endParaRPr lang="en-GB" dirty="0" smtClean="0"/>
          </a:p>
          <a:p>
            <a:r>
              <a:rPr lang="en-GB" dirty="0" smtClean="0"/>
              <a:t>Note this menu is also how you can add </a:t>
            </a:r>
            <a:r>
              <a:rPr lang="en-GB" b="1" dirty="0" smtClean="0"/>
              <a:t>comments</a:t>
            </a:r>
            <a:r>
              <a:rPr lang="en-GB" dirty="0" smtClean="0"/>
              <a:t> to a cell.  Commented cells will be indicated by a red triangle in the top right hand corner.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8600"/>
            <a:ext cx="5391150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181600"/>
            <a:ext cx="307994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2819400" y="2895600"/>
            <a:ext cx="2362200" cy="1981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91641"/>
            <a:ext cx="4191000" cy="364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2400"/>
            <a:ext cx="4493423" cy="390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5334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Selecting </a:t>
            </a:r>
            <a:r>
              <a:rPr lang="en-GB" b="1" dirty="0" smtClean="0"/>
              <a:t>Format Cells .... </a:t>
            </a:r>
            <a:r>
              <a:rPr lang="en-GB" dirty="0" smtClean="0"/>
              <a:t>will</a:t>
            </a:r>
          </a:p>
          <a:p>
            <a:r>
              <a:rPr lang="en-GB" dirty="0" smtClean="0"/>
              <a:t>bring up a </a:t>
            </a:r>
            <a:r>
              <a:rPr lang="en-GB" i="1" dirty="0" smtClean="0"/>
              <a:t>dialogue box</a:t>
            </a:r>
            <a:r>
              <a:rPr lang="en-GB" dirty="0" smtClean="0"/>
              <a:t>. Probably the most useful options are in the </a:t>
            </a:r>
            <a:r>
              <a:rPr lang="en-GB" b="1" dirty="0" smtClean="0"/>
              <a:t>Number</a:t>
            </a:r>
            <a:r>
              <a:rPr lang="en-GB" dirty="0" smtClean="0"/>
              <a:t> and </a:t>
            </a:r>
            <a:r>
              <a:rPr lang="en-GB" b="1" dirty="0" smtClean="0"/>
              <a:t>Alignment</a:t>
            </a:r>
            <a:r>
              <a:rPr lang="en-GB" dirty="0" smtClean="0"/>
              <a:t> tabs.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In the </a:t>
            </a:r>
            <a:r>
              <a:rPr lang="en-GB" b="1" dirty="0" smtClean="0"/>
              <a:t>Number</a:t>
            </a:r>
            <a:r>
              <a:rPr lang="en-GB" dirty="0" smtClean="0"/>
              <a:t> tab you can set the display format, e.g. £ or $ prefix, decimal places etc.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4397276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</a:t>
            </a:r>
            <a:r>
              <a:rPr lang="en-GB" b="1" dirty="0" smtClean="0"/>
              <a:t>Alignment</a:t>
            </a:r>
            <a:r>
              <a:rPr lang="en-GB" dirty="0" smtClean="0"/>
              <a:t> tab, the </a:t>
            </a:r>
            <a:r>
              <a:rPr lang="en-GB" b="1" dirty="0" smtClean="0"/>
              <a:t>Wrap text</a:t>
            </a:r>
          </a:p>
          <a:p>
            <a:r>
              <a:rPr lang="en-GB" dirty="0" smtClean="0"/>
              <a:t>option will enlarge the cell to fit the text.</a:t>
            </a:r>
          </a:p>
          <a:p>
            <a:r>
              <a:rPr lang="en-GB" dirty="0" smtClean="0"/>
              <a:t>Note </a:t>
            </a:r>
            <a:r>
              <a:rPr lang="en-GB" b="1" dirty="0" smtClean="0"/>
              <a:t>Alt + Return </a:t>
            </a:r>
            <a:r>
              <a:rPr lang="en-GB" dirty="0" smtClean="0"/>
              <a:t>when typing text </a:t>
            </a:r>
          </a:p>
          <a:p>
            <a:r>
              <a:rPr lang="en-GB" dirty="0" smtClean="0"/>
              <a:t>in a cell will result in a line return.</a:t>
            </a:r>
          </a:p>
          <a:p>
            <a:endParaRPr lang="en-GB" dirty="0" smtClean="0"/>
          </a:p>
          <a:p>
            <a:r>
              <a:rPr lang="en-GB" dirty="0" smtClean="0"/>
              <a:t>Just pressing return will move you one cell </a:t>
            </a:r>
            <a:r>
              <a:rPr lang="en-GB" dirty="0" smtClean="0"/>
              <a:t>down. You may find this initially frustrating.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410200" y="2057400"/>
            <a:ext cx="1676400" cy="243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90600"/>
            <a:ext cx="5029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1600200"/>
            <a:ext cx="1905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Drag the columns</a:t>
            </a:r>
          </a:p>
          <a:p>
            <a:r>
              <a:rPr lang="en-GB" dirty="0" smtClean="0"/>
              <a:t>and rows around set the cell size to your </a:t>
            </a:r>
            <a:r>
              <a:rPr lang="en-GB" dirty="0" smtClean="0"/>
              <a:t>needs.</a:t>
            </a:r>
          </a:p>
          <a:p>
            <a:endParaRPr lang="en-GB" dirty="0" smtClean="0"/>
          </a:p>
          <a:p>
            <a:r>
              <a:rPr lang="en-GB" dirty="0" smtClean="0"/>
              <a:t>If the </a:t>
            </a:r>
            <a:r>
              <a:rPr lang="en-GB" b="1" dirty="0" smtClean="0"/>
              <a:t>Wrap text </a:t>
            </a:r>
            <a:r>
              <a:rPr lang="en-GB" dirty="0" smtClean="0"/>
              <a:t>option is set, the text will be shaped by the cell boundaries.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4600" y="2057400"/>
            <a:ext cx="25146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14600" y="2057400"/>
            <a:ext cx="1371600" cy="1828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0"/>
            <a:ext cx="5038725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304800"/>
            <a:ext cx="3352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experiment with </a:t>
            </a:r>
          </a:p>
          <a:p>
            <a:r>
              <a:rPr lang="en-GB" dirty="0" smtClean="0"/>
              <a:t>cell </a:t>
            </a:r>
            <a:r>
              <a:rPr lang="en-GB" dirty="0" smtClean="0"/>
              <a:t>borders 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colour</a:t>
            </a:r>
          </a:p>
          <a:p>
            <a:endParaRPr lang="en-GB" dirty="0" smtClean="0"/>
          </a:p>
          <a:p>
            <a:r>
              <a:rPr lang="en-GB" dirty="0" smtClean="0"/>
              <a:t>Select some cells</a:t>
            </a:r>
          </a:p>
          <a:p>
            <a:r>
              <a:rPr lang="en-GB" dirty="0" smtClean="0"/>
              <a:t>using a mouse and click</a:t>
            </a:r>
          </a:p>
          <a:p>
            <a:r>
              <a:rPr lang="en-GB" dirty="0" smtClean="0"/>
              <a:t>on the </a:t>
            </a:r>
            <a:r>
              <a:rPr lang="en-GB" b="1" dirty="0" smtClean="0"/>
              <a:t>Borders</a:t>
            </a:r>
            <a:r>
              <a:rPr lang="en-GB" dirty="0" smtClean="0"/>
              <a:t> button.</a:t>
            </a:r>
          </a:p>
          <a:p>
            <a:r>
              <a:rPr lang="en-GB" b="1" dirty="0" smtClean="0"/>
              <a:t>All Borders </a:t>
            </a:r>
            <a:r>
              <a:rPr lang="en-GB" dirty="0" smtClean="0"/>
              <a:t>is a typical</a:t>
            </a:r>
          </a:p>
          <a:p>
            <a:r>
              <a:rPr lang="en-GB" dirty="0" smtClean="0"/>
              <a:t>option to highlight </a:t>
            </a:r>
            <a:r>
              <a:rPr lang="en-GB" dirty="0" smtClean="0"/>
              <a:t>cells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Note  if you print the document</a:t>
            </a:r>
          </a:p>
          <a:p>
            <a:r>
              <a:rPr lang="en-GB" dirty="0" smtClean="0"/>
              <a:t>you will </a:t>
            </a:r>
            <a:r>
              <a:rPr lang="en-GB" i="1" dirty="0" smtClean="0"/>
              <a:t>need</a:t>
            </a:r>
            <a:r>
              <a:rPr lang="en-GB" dirty="0" smtClean="0"/>
              <a:t> to have borders</a:t>
            </a:r>
          </a:p>
          <a:p>
            <a:r>
              <a:rPr lang="en-GB" dirty="0" smtClean="0"/>
              <a:t>in order to view the spreadsheet</a:t>
            </a:r>
          </a:p>
          <a:p>
            <a:r>
              <a:rPr lang="en-GB" dirty="0" smtClean="0"/>
              <a:t>as a table. (i.e. the grey cell</a:t>
            </a:r>
          </a:p>
          <a:p>
            <a:r>
              <a:rPr lang="en-GB" dirty="0" smtClean="0"/>
              <a:t>dividers will not be present in the printed copy).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4876800"/>
            <a:ext cx="31776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 I have also made the</a:t>
            </a:r>
          </a:p>
          <a:p>
            <a:r>
              <a:rPr lang="en-GB" dirty="0" smtClean="0"/>
              <a:t>heading of my table of numbers</a:t>
            </a:r>
          </a:p>
          <a:p>
            <a:r>
              <a:rPr lang="en-GB" b="1" dirty="0" smtClean="0"/>
              <a:t>Bold.</a:t>
            </a:r>
          </a:p>
          <a:p>
            <a:endParaRPr lang="en-GB" b="1" dirty="0" smtClean="0"/>
          </a:p>
          <a:p>
            <a:r>
              <a:rPr lang="en-GB" b="1" dirty="0" smtClean="0"/>
              <a:t>Clarity!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304800" y="609600"/>
            <a:ext cx="11430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14600" y="1219200"/>
            <a:ext cx="3048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52400"/>
            <a:ext cx="4829175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3124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Colour</a:t>
            </a:r>
            <a:r>
              <a:rPr lang="en-GB" dirty="0" smtClean="0"/>
              <a:t> can be very effective</a:t>
            </a:r>
          </a:p>
          <a:p>
            <a:r>
              <a:rPr lang="en-GB" dirty="0" smtClean="0"/>
              <a:t>in highlighting cells</a:t>
            </a:r>
          </a:p>
          <a:p>
            <a:r>
              <a:rPr lang="en-GB" dirty="0" smtClean="0"/>
              <a:t>of interest.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C000"/>
                </a:solidFill>
              </a:rPr>
              <a:t>Amber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B050"/>
                </a:solidFill>
              </a:rPr>
              <a:t>Green</a:t>
            </a:r>
            <a:r>
              <a:rPr lang="en-GB" dirty="0" smtClean="0"/>
              <a:t> (RAG) colours </a:t>
            </a:r>
            <a:r>
              <a:rPr lang="en-GB" dirty="0" smtClean="0"/>
              <a:t>(i.e. Green </a:t>
            </a:r>
            <a:r>
              <a:rPr lang="en-GB" dirty="0" smtClean="0"/>
              <a:t>meaning ‘OK/Done/Good’ and Red meaning ‘Problem!’)</a:t>
            </a:r>
          </a:p>
          <a:p>
            <a:r>
              <a:rPr lang="en-GB" dirty="0" smtClean="0"/>
              <a:t>are often used in the industrial discipline of </a:t>
            </a:r>
            <a:r>
              <a:rPr lang="en-GB" i="1" dirty="0" smtClean="0"/>
              <a:t>Project Management .</a:t>
            </a:r>
          </a:p>
          <a:p>
            <a:endParaRPr lang="en-GB" dirty="0" smtClean="0"/>
          </a:p>
          <a:p>
            <a:r>
              <a:rPr lang="en-GB" dirty="0" smtClean="0"/>
              <a:t>When reviewing a project,</a:t>
            </a:r>
          </a:p>
          <a:p>
            <a:r>
              <a:rPr lang="en-GB" dirty="0" smtClean="0"/>
              <a:t>the colour coding system</a:t>
            </a:r>
          </a:p>
          <a:p>
            <a:r>
              <a:rPr lang="en-GB" dirty="0" smtClean="0"/>
              <a:t>allows you to quickly identify </a:t>
            </a:r>
          </a:p>
          <a:p>
            <a:r>
              <a:rPr lang="en-GB" dirty="0" smtClean="0"/>
              <a:t>parts of the spreadsheet (and hence parts of the project) which need urgent attention.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86000" y="914400"/>
            <a:ext cx="3962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0975"/>
            <a:ext cx="6734175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77000" y="4038600"/>
            <a:ext cx="1957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Accounting option </a:t>
            </a:r>
          </a:p>
          <a:p>
            <a:r>
              <a:rPr lang="en-GB" dirty="0" smtClean="0"/>
              <a:t>(£ prefix and 2.d.p)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781801" y="50292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Alignment of cells</a:t>
            </a:r>
          </a:p>
          <a:p>
            <a:r>
              <a:rPr lang="en-GB" dirty="0" smtClean="0"/>
              <a:t>is </a:t>
            </a:r>
            <a:r>
              <a:rPr lang="en-GB" dirty="0" smtClean="0"/>
              <a:t>central (both horizontally and vertically)</a:t>
            </a:r>
            <a:endParaRPr lang="en-GB" dirty="0"/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>
          <a:xfrm flipH="1">
            <a:off x="5562600" y="4361766"/>
            <a:ext cx="914400" cy="362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019800" y="5334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67400" y="2438400"/>
            <a:ext cx="2625078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Other things to try:</a:t>
            </a:r>
          </a:p>
          <a:p>
            <a:r>
              <a:rPr lang="en-GB" dirty="0" smtClean="0"/>
              <a:t> - Add pictures</a:t>
            </a:r>
          </a:p>
          <a:p>
            <a:pPr>
              <a:buFontTx/>
              <a:buChar char="-"/>
            </a:pPr>
            <a:r>
              <a:rPr lang="en-GB" dirty="0" smtClean="0"/>
              <a:t> Add </a:t>
            </a:r>
            <a:r>
              <a:rPr lang="en-GB" dirty="0" smtClean="0"/>
              <a:t>floating text </a:t>
            </a:r>
            <a:r>
              <a:rPr lang="en-GB" dirty="0" smtClean="0"/>
              <a:t>boxes</a:t>
            </a:r>
          </a:p>
          <a:p>
            <a:pPr>
              <a:buFontTx/>
              <a:buChar char="-"/>
            </a:pPr>
            <a:r>
              <a:rPr lang="en-GB" dirty="0" smtClean="0"/>
              <a:t> Change text direction</a:t>
            </a:r>
          </a:p>
          <a:p>
            <a:r>
              <a:rPr lang="en-GB" dirty="0" smtClean="0"/>
              <a:t>- Alignment of text in cells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6734175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3352800"/>
            <a:ext cx="182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apply similar formatting</a:t>
            </a:r>
          </a:p>
          <a:p>
            <a:r>
              <a:rPr lang="en-GB" dirty="0" smtClean="0"/>
              <a:t>to other cells, use the ‘</a:t>
            </a:r>
            <a:r>
              <a:rPr lang="en-GB" b="1" dirty="0" smtClean="0"/>
              <a:t>Format painter</a:t>
            </a:r>
            <a:r>
              <a:rPr lang="en-GB" dirty="0" smtClean="0"/>
              <a:t>’ </a:t>
            </a:r>
            <a:r>
              <a:rPr lang="en-GB" dirty="0" smtClean="0"/>
              <a:t>button, then drag a box over cells to Paste the formatting.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24000" y="1219200"/>
            <a:ext cx="1371600" cy="213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1" y="228600"/>
            <a:ext cx="167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Investigate</a:t>
            </a:r>
          </a:p>
          <a:p>
            <a:r>
              <a:rPr lang="en-GB" dirty="0" smtClean="0"/>
              <a:t>different Paste options. e.g. ‘</a:t>
            </a:r>
            <a:r>
              <a:rPr lang="en-GB" b="1" dirty="0" smtClean="0"/>
              <a:t>Paste as Formulas</a:t>
            </a:r>
            <a:r>
              <a:rPr lang="en-GB" dirty="0" smtClean="0"/>
              <a:t>’, ‘</a:t>
            </a:r>
            <a:r>
              <a:rPr lang="en-GB" b="1" dirty="0" smtClean="0"/>
              <a:t>Paste as Values</a:t>
            </a:r>
            <a:r>
              <a:rPr lang="en-GB" dirty="0" smtClean="0"/>
              <a:t>’ etc.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47800" y="990600"/>
            <a:ext cx="1143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492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62</cp:revision>
  <dcterms:created xsi:type="dcterms:W3CDTF">2006-08-16T00:00:00Z</dcterms:created>
  <dcterms:modified xsi:type="dcterms:W3CDTF">2014-05-20T08:29:27Z</dcterms:modified>
</cp:coreProperties>
</file>