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5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hyperlink" Target="http://www.eclecticon.info/physics_notes.htm" TargetMode="Externa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en-GB" b="1" dirty="0" smtClean="0"/>
              <a:t>Basic ideas of precision, accuracy and error analysis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88057" y="6422052"/>
            <a:ext cx="695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 Andrew French. 2020. </a:t>
            </a:r>
            <a:r>
              <a:rPr lang="en-GB" dirty="0" smtClean="0">
                <a:hlinkClick r:id="rId3"/>
              </a:rPr>
              <a:t>http://www.eclecticon.info/physics_notes.htm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" y="5962697"/>
            <a:ext cx="1231392" cy="84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Accuracy vs Precision – Surveying &amp; Geomatics – Land Surveying and ..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4791" y="2341292"/>
            <a:ext cx="4831742" cy="1812870"/>
          </a:xfrm>
          <a:prstGeom prst="rect">
            <a:avLst/>
          </a:prstGeo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153361" y="2093039"/>
          <a:ext cx="2644738" cy="1576671"/>
        </p:xfrm>
        <a:graphic>
          <a:graphicData uri="http://schemas.openxmlformats.org/presentationml/2006/ole">
            <p:oleObj spid="_x0000_s2049" name="Equation" r:id="rId6" imgW="660240" imgH="393480" progId="Equation.DSMT4">
              <p:embed/>
            </p:oleObj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547504" y="3818368"/>
          <a:ext cx="3467898" cy="1201747"/>
        </p:xfrm>
        <a:graphic>
          <a:graphicData uri="http://schemas.openxmlformats.org/presentationml/2006/ole">
            <p:oleObj spid="_x0000_s2050" name="Equation" r:id="rId7" imgW="1282680" imgH="444240" progId="Equation.DSMT4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641006" y="5210699"/>
          <a:ext cx="2194157" cy="731386"/>
        </p:xfrm>
        <a:graphic>
          <a:graphicData uri="http://schemas.openxmlformats.org/presentationml/2006/ole">
            <p:oleObj spid="_x0000_s2052" name="Equation" r:id="rId8" imgW="609480" imgH="203040" progId="Equation.DSMT4">
              <p:embed/>
            </p:oleObj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2136" y="5152542"/>
            <a:ext cx="5602274" cy="44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7603" y="4590167"/>
            <a:ext cx="3068360" cy="48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33142" y="234091"/>
            <a:ext cx="869285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/>
              <a:t>Standard </a:t>
            </a:r>
            <a:r>
              <a:rPr lang="en-GB" sz="3200" b="1" dirty="0" smtClean="0"/>
              <a:t>form</a:t>
            </a:r>
          </a:p>
          <a:p>
            <a:endParaRPr lang="en-GB" b="1" dirty="0" smtClean="0"/>
          </a:p>
          <a:p>
            <a:r>
              <a:rPr lang="en-GB" sz="3200" dirty="0" smtClean="0"/>
              <a:t>Very </a:t>
            </a:r>
            <a:r>
              <a:rPr lang="en-GB" sz="3200" dirty="0" smtClean="0"/>
              <a:t>small and very large quantities are tedious (and error prone) to write out using full decimal notation. </a:t>
            </a:r>
            <a:endParaRPr lang="en-GB" sz="3200" dirty="0" smtClean="0"/>
          </a:p>
          <a:p>
            <a:endParaRPr lang="en-GB" sz="3200" dirty="0" smtClean="0"/>
          </a:p>
          <a:p>
            <a:r>
              <a:rPr lang="en-GB" sz="3200" dirty="0" smtClean="0">
                <a:solidFill>
                  <a:srgbClr val="FF0000"/>
                </a:solidFill>
              </a:rPr>
              <a:t>Standard </a:t>
            </a:r>
            <a:r>
              <a:rPr lang="en-GB" sz="3200" dirty="0" smtClean="0">
                <a:solidFill>
                  <a:srgbClr val="FF0000"/>
                </a:solidFill>
              </a:rPr>
              <a:t>form</a:t>
            </a:r>
            <a:r>
              <a:rPr lang="en-GB" sz="3200" dirty="0" smtClean="0"/>
              <a:t>:  </a:t>
            </a:r>
            <a:r>
              <a:rPr lang="en-GB" sz="3200" dirty="0" smtClean="0"/>
              <a:t>e.g</a:t>
            </a:r>
            <a:r>
              <a:rPr lang="en-GB" sz="3200" dirty="0" smtClean="0"/>
              <a:t>.   </a:t>
            </a:r>
            <a:r>
              <a:rPr lang="en-GB" sz="3200" dirty="0" smtClean="0"/>
              <a:t>                        is </a:t>
            </a:r>
            <a:r>
              <a:rPr lang="en-GB" sz="3200" dirty="0" smtClean="0"/>
              <a:t>an </a:t>
            </a:r>
            <a:r>
              <a:rPr lang="en-GB" sz="3200" i="1" dirty="0" smtClean="0"/>
              <a:t>integer</a:t>
            </a:r>
            <a:r>
              <a:rPr lang="en-GB" sz="3200" dirty="0" smtClean="0"/>
              <a:t> between 1 and 9 followed by  </a:t>
            </a:r>
            <a:r>
              <a:rPr lang="en-GB" sz="3200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en-GB" sz="3200" dirty="0" smtClean="0"/>
              <a:t> digits</a:t>
            </a:r>
            <a:r>
              <a:rPr lang="en-GB" sz="3200" dirty="0" smtClean="0"/>
              <a:t>, where </a:t>
            </a:r>
            <a:r>
              <a:rPr lang="en-GB" sz="32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3200" dirty="0" smtClean="0"/>
              <a:t> </a:t>
            </a:r>
            <a:r>
              <a:rPr lang="en-GB" sz="3200" dirty="0" smtClean="0"/>
              <a:t>is the number of </a:t>
            </a:r>
            <a:r>
              <a:rPr lang="en-GB" sz="3200" b="1" dirty="0" smtClean="0">
                <a:solidFill>
                  <a:srgbClr val="FF0000"/>
                </a:solidFill>
              </a:rPr>
              <a:t>significant figures </a:t>
            </a:r>
            <a:r>
              <a:rPr lang="en-GB" sz="3200" dirty="0" smtClean="0"/>
              <a:t>of the quantity. </a:t>
            </a:r>
            <a:endParaRPr lang="en-GB" sz="3200" dirty="0" smtClean="0"/>
          </a:p>
          <a:p>
            <a:endParaRPr lang="en-GB" sz="3200" dirty="0" smtClean="0"/>
          </a:p>
          <a:p>
            <a:r>
              <a:rPr lang="en-GB" sz="3200" dirty="0" smtClean="0"/>
              <a:t>The </a:t>
            </a:r>
            <a:r>
              <a:rPr lang="en-GB" sz="3200" dirty="0" smtClean="0"/>
              <a:t>power of 10 (the ‘exponent’) gives you an </a:t>
            </a:r>
            <a:r>
              <a:rPr lang="en-GB" sz="3200" i="1" dirty="0" smtClean="0"/>
              <a:t>immediate sense of scale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749568" y="2888535"/>
          <a:ext cx="2161859" cy="635841"/>
        </p:xfrm>
        <a:graphic>
          <a:graphicData uri="http://schemas.openxmlformats.org/presentationml/2006/ole">
            <p:oleObj spid="_x0000_s1033" name="Equation" r:id="rId3" imgW="647640" imgH="1904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282" y="175614"/>
            <a:ext cx="85161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Precision.  </a:t>
            </a:r>
            <a:r>
              <a:rPr lang="en-GB" sz="3200" dirty="0" smtClean="0"/>
              <a:t>A </a:t>
            </a:r>
            <a:r>
              <a:rPr lang="en-GB" sz="3200" dirty="0" smtClean="0"/>
              <a:t>precise measurement is performed to a </a:t>
            </a:r>
            <a:r>
              <a:rPr lang="en-GB" sz="3200" dirty="0" smtClean="0">
                <a:solidFill>
                  <a:srgbClr val="FF0000"/>
                </a:solidFill>
              </a:rPr>
              <a:t>high number of significant figures</a:t>
            </a:r>
            <a:r>
              <a:rPr lang="en-GB" sz="3200" dirty="0" smtClean="0"/>
              <a:t>. This means the </a:t>
            </a:r>
            <a:r>
              <a:rPr lang="en-GB" sz="3200" i="1" dirty="0" smtClean="0"/>
              <a:t>random error </a:t>
            </a:r>
            <a:r>
              <a:rPr lang="en-GB" sz="3200" dirty="0" smtClean="0"/>
              <a:t>in the measurement (i.e. the </a:t>
            </a:r>
            <a:r>
              <a:rPr lang="en-GB" sz="3200" b="1" i="1" dirty="0" smtClean="0"/>
              <a:t>standard deviation</a:t>
            </a:r>
            <a:r>
              <a:rPr lang="en-GB" sz="3200" dirty="0" smtClean="0"/>
              <a:t>) is </a:t>
            </a:r>
            <a:r>
              <a:rPr lang="en-GB" sz="3200" i="1" dirty="0" smtClean="0"/>
              <a:t>very small </a:t>
            </a:r>
            <a:r>
              <a:rPr lang="en-GB" sz="3200" dirty="0" smtClean="0"/>
              <a:t>compared to the </a:t>
            </a:r>
            <a:r>
              <a:rPr lang="en-GB" sz="3200" b="1" i="1" dirty="0" smtClean="0"/>
              <a:t>mean value</a:t>
            </a:r>
            <a:r>
              <a:rPr lang="en-GB" sz="3200" dirty="0" smtClean="0"/>
              <a:t>. In calculations, one should quote a answer to the </a:t>
            </a:r>
            <a:r>
              <a:rPr lang="en-GB" sz="3200" i="1" dirty="0" smtClean="0"/>
              <a:t>worst precision </a:t>
            </a:r>
            <a:r>
              <a:rPr lang="en-GB" sz="3200" dirty="0" smtClean="0"/>
              <a:t>(i.e. lowest number of significant figures) of the </a:t>
            </a:r>
            <a:r>
              <a:rPr lang="en-GB" sz="3200" i="1" dirty="0" smtClean="0"/>
              <a:t>input values.  </a:t>
            </a:r>
            <a:endParaRPr lang="en-GB" sz="3200" i="1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01730" y="3908131"/>
          <a:ext cx="7708901" cy="2765425"/>
        </p:xfrm>
        <a:graphic>
          <a:graphicData uri="http://schemas.openxmlformats.org/presentationml/2006/ole">
            <p:oleObj spid="_x0000_s15362" name="Equation" r:id="rId3" imgW="2831760" imgH="1015920" progId="Equation.DSMT4">
              <p:embed/>
            </p:oleObj>
          </a:graphicData>
        </a:graphic>
      </p:graphicFrame>
      <p:sp>
        <p:nvSpPr>
          <p:cNvPr id="4" name="Oval 3"/>
          <p:cNvSpPr/>
          <p:nvPr/>
        </p:nvSpPr>
        <p:spPr>
          <a:xfrm>
            <a:off x="5486402" y="4432721"/>
            <a:ext cx="1362516" cy="6782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915528" y="4208662"/>
            <a:ext cx="17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lowest precision</a:t>
            </a:r>
          </a:p>
          <a:p>
            <a:r>
              <a:rPr lang="en-GB" dirty="0" smtClean="0"/>
              <a:t>i.e. 2 </a:t>
            </a:r>
            <a:r>
              <a:rPr lang="en-GB" dirty="0" err="1" smtClean="0"/>
              <a:t>s.f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72503" y="6122240"/>
            <a:ext cx="3518321" cy="5147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864" y="262029"/>
            <a:ext cx="832951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/>
              <a:t>Accuracy</a:t>
            </a:r>
            <a:r>
              <a:rPr lang="en-GB" sz="3200" dirty="0" smtClean="0"/>
              <a:t> relates to the degree of </a:t>
            </a:r>
            <a:r>
              <a:rPr lang="en-GB" sz="3200" i="1" dirty="0" smtClean="0"/>
              <a:t>systematic error</a:t>
            </a:r>
            <a:r>
              <a:rPr lang="en-GB" sz="3200" dirty="0" smtClean="0"/>
              <a:t>. A time of </a:t>
            </a:r>
            <a:r>
              <a:rPr lang="en-GB" sz="3200" dirty="0" smtClean="0">
                <a:solidFill>
                  <a:srgbClr val="FF0000"/>
                </a:solidFill>
              </a:rPr>
              <a:t>12.345s</a:t>
            </a:r>
            <a:r>
              <a:rPr lang="en-GB" sz="3200" dirty="0" smtClean="0"/>
              <a:t> may be </a:t>
            </a:r>
            <a:r>
              <a:rPr lang="en-GB" sz="3200" i="1" dirty="0" smtClean="0"/>
              <a:t>very precise</a:t>
            </a:r>
            <a:r>
              <a:rPr lang="en-GB" sz="3200" dirty="0" smtClean="0"/>
              <a:t>, but could easily be </a:t>
            </a:r>
            <a:r>
              <a:rPr lang="en-GB" sz="3200" dirty="0" smtClean="0">
                <a:solidFill>
                  <a:srgbClr val="0070C0"/>
                </a:solidFill>
              </a:rPr>
              <a:t>2.000s</a:t>
            </a:r>
            <a:r>
              <a:rPr lang="en-GB" sz="3200" dirty="0" smtClean="0"/>
              <a:t> out from a </a:t>
            </a:r>
            <a:r>
              <a:rPr lang="en-GB" sz="3200" dirty="0" smtClean="0">
                <a:solidFill>
                  <a:srgbClr val="00B050"/>
                </a:solidFill>
              </a:rPr>
              <a:t>true value of 10.345s</a:t>
            </a:r>
            <a:r>
              <a:rPr lang="en-GB" sz="3200" dirty="0" smtClean="0"/>
              <a:t> if there is some form of accidental offset in the timing system.</a:t>
            </a:r>
            <a:endParaRPr lang="en-GB" sz="3200" dirty="0"/>
          </a:p>
        </p:txBody>
      </p:sp>
      <p:pic>
        <p:nvPicPr>
          <p:cNvPr id="16386" name="Picture 2" descr="Accuracy vs Precision – Surveying &amp; Geomatics – Land Surveying and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795" y="3267803"/>
            <a:ext cx="7478659" cy="2805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190" y="132248"/>
            <a:ext cx="93436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Mean and standard deviation</a:t>
            </a:r>
          </a:p>
          <a:p>
            <a:endParaRPr lang="en-GB" dirty="0" smtClean="0"/>
          </a:p>
          <a:p>
            <a:r>
              <a:rPr lang="en-GB" sz="2400" dirty="0" smtClean="0"/>
              <a:t>If you have a </a:t>
            </a:r>
            <a:r>
              <a:rPr lang="en-GB" sz="2400" i="1" dirty="0" smtClean="0">
                <a:solidFill>
                  <a:srgbClr val="FF0000"/>
                </a:solidFill>
              </a:rPr>
              <a:t>sample</a:t>
            </a:r>
            <a:r>
              <a:rPr lang="en-GB" sz="2400" dirty="0" smtClean="0"/>
              <a:t> of data, which you believe represents a quantity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2400" dirty="0" smtClean="0"/>
              <a:t> subject to </a:t>
            </a:r>
            <a:r>
              <a:rPr lang="en-GB" sz="2400" i="1" dirty="0" smtClean="0"/>
              <a:t>random error</a:t>
            </a:r>
            <a:r>
              <a:rPr lang="en-GB" sz="2400" dirty="0" smtClean="0"/>
              <a:t>:</a:t>
            </a:r>
            <a:endParaRPr lang="en-GB" sz="2400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3488198" y="1565486"/>
          <a:ext cx="1892718" cy="1129269"/>
        </p:xfrm>
        <a:graphic>
          <a:graphicData uri="http://schemas.openxmlformats.org/presentationml/2006/ole">
            <p:oleObj spid="_x0000_s21506" name="Equation" r:id="rId3" imgW="660240" imgH="39348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888" y="2712919"/>
            <a:ext cx="8293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is an </a:t>
            </a:r>
            <a:r>
              <a:rPr lang="en-GB" sz="2400" i="1" dirty="0" smtClean="0"/>
              <a:t>unbiased estimator </a:t>
            </a:r>
            <a:r>
              <a:rPr lang="en-GB" sz="2400" dirty="0" smtClean="0"/>
              <a:t>of the </a:t>
            </a:r>
            <a:r>
              <a:rPr lang="en-GB" sz="2400" b="1" dirty="0" smtClean="0"/>
              <a:t>mean value </a:t>
            </a:r>
            <a:r>
              <a:rPr lang="en-GB" sz="2400" dirty="0" smtClean="0"/>
              <a:t>of the quantity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2400" dirty="0" smtClean="0"/>
              <a:t>.</a:t>
            </a:r>
          </a:p>
          <a:p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400" dirty="0" smtClean="0"/>
              <a:t> is the number of measurements, and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2400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dirty="0" smtClean="0"/>
              <a:t> is the </a:t>
            </a:r>
            <a:r>
              <a:rPr lang="en-GB" sz="24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baseline="30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GB" sz="2400" dirty="0" smtClean="0"/>
              <a:t> measurement.</a:t>
            </a:r>
            <a:endParaRPr lang="en-GB" sz="2400" dirty="0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761138" y="3618223"/>
          <a:ext cx="3468688" cy="1201738"/>
        </p:xfrm>
        <a:graphic>
          <a:graphicData uri="http://schemas.openxmlformats.org/presentationml/2006/ole">
            <p:oleObj spid="_x0000_s21507" name="Equation" r:id="rId4" imgW="1282680" imgH="444240" progId="Equation.DSMT4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034950" y="6134080"/>
          <a:ext cx="1843423" cy="614919"/>
        </p:xfrm>
        <a:graphic>
          <a:graphicData uri="http://schemas.openxmlformats.org/presentationml/2006/ole">
            <p:oleObj spid="_x0000_s21508" name="Equation" r:id="rId5" imgW="609480" imgH="20304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5648" y="4868730"/>
            <a:ext cx="882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is an </a:t>
            </a:r>
            <a:r>
              <a:rPr lang="en-GB" sz="2400" i="1" dirty="0" smtClean="0"/>
              <a:t>unbiased estimator </a:t>
            </a:r>
            <a:r>
              <a:rPr lang="en-GB" sz="2400" dirty="0" smtClean="0"/>
              <a:t>of the </a:t>
            </a:r>
            <a:r>
              <a:rPr lang="en-GB" sz="2400" b="1" dirty="0" smtClean="0"/>
              <a:t>error</a:t>
            </a:r>
            <a:r>
              <a:rPr lang="en-GB" sz="2400" dirty="0" smtClean="0"/>
              <a:t> in this measurement. This is </a:t>
            </a:r>
            <a:r>
              <a:rPr lang="en-GB" sz="2400" i="1" dirty="0" smtClean="0"/>
              <a:t>not quite </a:t>
            </a:r>
            <a:r>
              <a:rPr lang="en-GB" sz="2400" dirty="0" smtClean="0"/>
              <a:t>the </a:t>
            </a:r>
            <a:r>
              <a:rPr lang="en-GB" sz="2400" i="1" dirty="0" smtClean="0">
                <a:solidFill>
                  <a:srgbClr val="FF0000"/>
                </a:solidFill>
              </a:rPr>
              <a:t>standard deviation</a:t>
            </a:r>
            <a:r>
              <a:rPr lang="en-GB" sz="2400" dirty="0" smtClean="0"/>
              <a:t>, which involves an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400" dirty="0" smtClean="0"/>
              <a:t> factor rather than </a:t>
            </a:r>
          </a:p>
          <a:p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en-GB" sz="2400" dirty="0" smtClean="0"/>
              <a:t> in the fraction preceding the sum.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87725" y="6208610"/>
            <a:ext cx="586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measurement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2400" dirty="0" smtClean="0"/>
              <a:t> can therefore be quoted:</a:t>
            </a:r>
            <a:endParaRPr lang="en-GB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448" y="0"/>
            <a:ext cx="8491486" cy="673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919" y="148533"/>
            <a:ext cx="875341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Errors.  </a:t>
            </a:r>
            <a:r>
              <a:rPr lang="en-GB" sz="2000" dirty="0" smtClean="0"/>
              <a:t>All measurable quantities will be subject to </a:t>
            </a:r>
            <a:r>
              <a:rPr lang="en-GB" sz="2000" i="1" dirty="0" smtClean="0"/>
              <a:t>uncertainty</a:t>
            </a:r>
            <a:r>
              <a:rPr lang="en-GB" sz="2000" dirty="0" smtClean="0"/>
              <a:t>. If quantities </a:t>
            </a:r>
            <a:r>
              <a:rPr lang="en-GB" sz="2000" i="1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....  </a:t>
            </a:r>
            <a:r>
              <a:rPr lang="en-GB" sz="2000" dirty="0" smtClean="0"/>
              <a:t>are within a known range, we can use </a:t>
            </a:r>
            <a:r>
              <a:rPr lang="en-GB" sz="2000" b="1" dirty="0" smtClean="0"/>
              <a:t>upper and lower bounds </a:t>
            </a:r>
            <a:r>
              <a:rPr lang="en-GB" sz="2000" dirty="0" smtClean="0"/>
              <a:t>to determine the range of combined quantities. </a:t>
            </a:r>
            <a:endParaRPr lang="en-GB" sz="2000" dirty="0" smtClean="0"/>
          </a:p>
          <a:p>
            <a:endParaRPr lang="en-GB" dirty="0" smtClean="0"/>
          </a:p>
          <a:p>
            <a:r>
              <a:rPr lang="en-GB" sz="2000" dirty="0" smtClean="0"/>
              <a:t>e.g</a:t>
            </a:r>
            <a:r>
              <a:rPr lang="en-GB" sz="2000" dirty="0" smtClean="0"/>
              <a:t>.   </a:t>
            </a:r>
            <a:r>
              <a:rPr lang="en-GB" sz="2000" dirty="0" smtClean="0"/>
              <a:t> </a:t>
            </a:r>
            <a:endParaRPr lang="en-GB" sz="2000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2000" dirty="0" smtClean="0"/>
              <a:t>Therefore: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2000" dirty="0" smtClean="0"/>
              <a:t>Note </a:t>
            </a:r>
            <a:r>
              <a:rPr lang="en-GB" sz="2000" dirty="0" smtClean="0"/>
              <a:t>the mixing of </a:t>
            </a:r>
            <a:r>
              <a:rPr lang="en-GB" sz="2000" i="1" dirty="0" smtClean="0"/>
              <a:t>upper and lower bounds </a:t>
            </a:r>
            <a:r>
              <a:rPr lang="en-GB" sz="2000" dirty="0" smtClean="0"/>
              <a:t>in the last example.</a:t>
            </a:r>
            <a:endParaRPr lang="en-GB" sz="2000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668477" y="1250325"/>
          <a:ext cx="1873415" cy="587738"/>
        </p:xfrm>
        <a:graphic>
          <a:graphicData uri="http://schemas.openxmlformats.org/presentationml/2006/ole">
            <p:oleObj spid="_x0000_s17410" name="Equation" r:id="rId3" imgW="647640" imgH="203040" progId="Equation.DSMT4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308144" y="1274546"/>
          <a:ext cx="1735688" cy="523981"/>
        </p:xfrm>
        <a:graphic>
          <a:graphicData uri="http://schemas.openxmlformats.org/presentationml/2006/ole">
            <p:oleObj spid="_x0000_s17411" name="Equation" r:id="rId4" imgW="672840" imgH="203040" progId="Equation.DSMT4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1633044" y="2055422"/>
          <a:ext cx="3023959" cy="577610"/>
        </p:xfrm>
        <a:graphic>
          <a:graphicData uri="http://schemas.openxmlformats.org/presentationml/2006/ole">
            <p:oleObj spid="_x0000_s17412" name="Equation" r:id="rId5" imgW="1130040" imgH="215640" progId="Equation.DSMT4">
              <p:embed/>
            </p:oleObj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5182399" y="2043022"/>
          <a:ext cx="3586213" cy="603288"/>
        </p:xfrm>
        <a:graphic>
          <a:graphicData uri="http://schemas.openxmlformats.org/presentationml/2006/ole">
            <p:oleObj spid="_x0000_s17413" name="Equation" r:id="rId6" imgW="1358640" imgH="22860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7997" y="3657589"/>
            <a:ext cx="113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Example:</a:t>
            </a:r>
            <a:endParaRPr lang="en-GB" sz="2000" dirty="0"/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1950017" y="3657601"/>
          <a:ext cx="4490715" cy="2898396"/>
        </p:xfrm>
        <a:graphic>
          <a:graphicData uri="http://schemas.openxmlformats.org/presentationml/2006/ole">
            <p:oleObj spid="_x0000_s17414" name="Equation" r:id="rId7" imgW="1828800" imgH="1180800" progId="Equation.DSMT4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1871189" y="6128297"/>
            <a:ext cx="2603921" cy="50261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12" y="510868"/>
            <a:ext cx="9144000" cy="360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864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Laws of Errors </a:t>
            </a:r>
            <a:r>
              <a:rPr lang="en-GB" sz="2400" dirty="0" smtClean="0"/>
              <a:t>– </a:t>
            </a:r>
            <a:r>
              <a:rPr lang="en-GB" sz="2400" dirty="0" smtClean="0">
                <a:solidFill>
                  <a:srgbClr val="FF0000"/>
                </a:solidFill>
              </a:rPr>
              <a:t>but only if you think errors are </a:t>
            </a:r>
            <a:r>
              <a:rPr lang="en-GB" sz="2400" i="1" dirty="0" smtClean="0">
                <a:solidFill>
                  <a:srgbClr val="FF0000"/>
                </a:solidFill>
              </a:rPr>
              <a:t>normally distributed</a:t>
            </a:r>
            <a:endParaRPr lang="en-GB" sz="2400" i="1" dirty="0">
              <a:solidFill>
                <a:srgbClr val="FF0000"/>
              </a:solidFill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69661"/>
            <a:ext cx="3485766" cy="288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958770" y="4216059"/>
          <a:ext cx="3382308" cy="2556109"/>
        </p:xfrm>
        <a:graphic>
          <a:graphicData uri="http://schemas.openxmlformats.org/presentationml/2006/ole">
            <p:oleObj spid="_x0000_s18437" name="Equation" r:id="rId5" imgW="2184120" imgH="165096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61927" y="4210408"/>
            <a:ext cx="10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dirty="0" smtClean="0"/>
              <a:t>xample: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369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MathType 6.0 Equation</vt:lpstr>
      <vt:lpstr>Basic ideas of precision, accuracy and error analysis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ideas of precision, accuracy and error analysis</dc:title>
  <dc:creator>Andy French</dc:creator>
  <cp:lastModifiedBy>Andrew French</cp:lastModifiedBy>
  <cp:revision>13</cp:revision>
  <dcterms:created xsi:type="dcterms:W3CDTF">2006-08-16T00:00:00Z</dcterms:created>
  <dcterms:modified xsi:type="dcterms:W3CDTF">2020-04-29T14:46:44Z</dcterms:modified>
</cp:coreProperties>
</file>