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5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clecticon.info/physics_notes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3488039"/>
            <a:ext cx="4165130" cy="278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714" y="335079"/>
            <a:ext cx="762000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148" y="3798899"/>
            <a:ext cx="61563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0" dirty="0" smtClean="0"/>
              <a:t>in Physics</a:t>
            </a:r>
            <a:endParaRPr lang="en-GB" sz="12000" dirty="0"/>
          </a:p>
        </p:txBody>
      </p:sp>
      <p:sp>
        <p:nvSpPr>
          <p:cNvPr id="6" name="TextBox 5"/>
          <p:cNvSpPr txBox="1"/>
          <p:nvPr/>
        </p:nvSpPr>
        <p:spPr>
          <a:xfrm>
            <a:off x="2188057" y="6422052"/>
            <a:ext cx="695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Dr Andrew French. 2020. </a:t>
            </a:r>
            <a:r>
              <a:rPr lang="en-GB" dirty="0" smtClean="0">
                <a:hlinkClick r:id="rId4"/>
              </a:rPr>
              <a:t>http://www.eclecticon.info/physics_notes.htm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33218" y="242222"/>
            <a:ext cx="8907830" cy="60495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1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 a practical sense, Physics is all about </a:t>
            </a:r>
            <a:r>
              <a:rPr lang="en-GB" sz="2400" dirty="0" smtClean="0">
                <a:solidFill>
                  <a:srgbClr val="FF0000"/>
                </a:solidFill>
              </a:rPr>
              <a:t>performing calculations that relate to physical properties of our world</a:t>
            </a:r>
            <a:r>
              <a:rPr lang="en-GB" sz="2400" dirty="0" smtClean="0"/>
              <a:t>. The </a:t>
            </a:r>
            <a:r>
              <a:rPr lang="en-GB" sz="2400" i="1" dirty="0" smtClean="0"/>
              <a:t>numbers matter</a:t>
            </a:r>
            <a:r>
              <a:rPr lang="en-GB" sz="2400" dirty="0" smtClean="0"/>
              <a:t>, and we need appropriate </a:t>
            </a:r>
            <a:r>
              <a:rPr lang="en-GB" sz="2400" b="1" dirty="0" smtClean="0"/>
              <a:t>tools</a:t>
            </a:r>
            <a:r>
              <a:rPr lang="en-GB" sz="2400" dirty="0" smtClean="0"/>
              <a:t> to: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b="1" dirty="0" smtClean="0"/>
              <a:t>Perform calculations rapidly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Present our </a:t>
            </a:r>
            <a:r>
              <a:rPr lang="en-GB" sz="2400" b="1" dirty="0" smtClean="0"/>
              <a:t>inputs</a:t>
            </a:r>
            <a:r>
              <a:rPr lang="en-GB" sz="2400" dirty="0" smtClean="0"/>
              <a:t>, </a:t>
            </a:r>
            <a:r>
              <a:rPr lang="en-GB" sz="2400" b="1" dirty="0" smtClean="0"/>
              <a:t>workings</a:t>
            </a:r>
            <a:r>
              <a:rPr lang="en-GB" sz="2400" dirty="0" smtClean="0"/>
              <a:t>, </a:t>
            </a:r>
            <a:r>
              <a:rPr lang="en-GB" sz="2400" b="1" dirty="0" smtClean="0"/>
              <a:t>outputs</a:t>
            </a:r>
            <a:r>
              <a:rPr lang="en-GB" sz="2400" dirty="0" smtClean="0"/>
              <a:t>, </a:t>
            </a:r>
            <a:r>
              <a:rPr lang="en-GB" sz="2400" b="1" dirty="0" smtClean="0"/>
              <a:t>graphs</a:t>
            </a:r>
            <a:r>
              <a:rPr lang="en-GB" sz="2400" dirty="0" smtClean="0"/>
              <a:t> etc </a:t>
            </a:r>
            <a:r>
              <a:rPr lang="en-GB" sz="2400" b="1" dirty="0" smtClean="0">
                <a:solidFill>
                  <a:srgbClr val="FF0000"/>
                </a:solidFill>
              </a:rPr>
              <a:t>clearly</a:t>
            </a:r>
            <a:r>
              <a:rPr lang="en-GB" sz="2400" dirty="0" smtClean="0"/>
              <a:t> so </a:t>
            </a:r>
            <a:r>
              <a:rPr lang="en-GB" sz="2400" i="1" dirty="0" smtClean="0"/>
              <a:t>everything</a:t>
            </a:r>
            <a:r>
              <a:rPr lang="en-GB" sz="2400" dirty="0" smtClean="0"/>
              <a:t> can be checked visually.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8685" y="2819400"/>
            <a:ext cx="5865315" cy="403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52400" y="2743200"/>
            <a:ext cx="31600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For relatively </a:t>
            </a:r>
            <a:r>
              <a:rPr lang="en-GB" sz="2000" i="1" dirty="0" smtClean="0"/>
              <a:t>small</a:t>
            </a:r>
            <a:r>
              <a:rPr lang="en-GB" sz="2000" dirty="0" smtClean="0"/>
              <a:t> amounts of data, a </a:t>
            </a:r>
            <a:r>
              <a:rPr lang="en-GB" sz="2000" b="1" dirty="0" smtClean="0"/>
              <a:t>spreadsheet</a:t>
            </a:r>
            <a:r>
              <a:rPr lang="en-GB" sz="2000" dirty="0" smtClean="0"/>
              <a:t> is a superb tool. Spreadsheet techniques (in </a:t>
            </a:r>
            <a:r>
              <a:rPr lang="en-GB" sz="2000" b="1" dirty="0" smtClean="0"/>
              <a:t>Microsoft Excel</a:t>
            </a:r>
            <a:r>
              <a:rPr lang="en-GB" sz="2000" dirty="0" smtClean="0"/>
              <a:t>) </a:t>
            </a:r>
            <a:r>
              <a:rPr lang="en-GB" sz="2000" i="1" dirty="0" smtClean="0"/>
              <a:t>are the subject of this course</a:t>
            </a:r>
            <a:r>
              <a:rPr lang="en-GB" sz="2000" dirty="0" smtClean="0"/>
              <a:t>. For more complex simulations and analysis of larger data sets, a </a:t>
            </a:r>
            <a:r>
              <a:rPr lang="en-GB" sz="2000" i="1" dirty="0" smtClean="0"/>
              <a:t>programming environment </a:t>
            </a:r>
            <a:r>
              <a:rPr lang="en-GB" sz="2000" dirty="0" smtClean="0"/>
              <a:t>like MATLAB is recommended. But that is for another course....</a:t>
            </a:r>
            <a:endParaRPr lang="en-GB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865" y="1292876"/>
            <a:ext cx="6362946" cy="438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32674" y="89321"/>
            <a:ext cx="269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Anatomy of a spreadsheet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7498" y="1578501"/>
            <a:ext cx="829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cells</a:t>
            </a:r>
          </a:p>
          <a:p>
            <a:r>
              <a:rPr lang="en-GB" dirty="0" smtClean="0"/>
              <a:t>e.g. A5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55439" y="2158327"/>
            <a:ext cx="897747" cy="6393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6562" y="3421430"/>
            <a:ext cx="96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rows</a:t>
            </a:r>
          </a:p>
          <a:p>
            <a:r>
              <a:rPr lang="en-GB" dirty="0" smtClean="0"/>
              <a:t>(1,2,3...)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72010" y="4111772"/>
            <a:ext cx="6056" cy="13867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12759" y="5589346"/>
            <a:ext cx="994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columns</a:t>
            </a:r>
          </a:p>
          <a:p>
            <a:r>
              <a:rPr lang="en-GB" dirty="0" smtClean="0"/>
              <a:t>(A,B,C...)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20939" y="5777070"/>
            <a:ext cx="177429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86072" y="5904237"/>
            <a:ext cx="2278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Graph + line of bets fit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219131" y="4033049"/>
            <a:ext cx="461238" cy="18540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40254" y="605563"/>
            <a:ext cx="12113" cy="14654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3338" y="272504"/>
            <a:ext cx="1670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Text description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006244" y="612628"/>
            <a:ext cx="834667" cy="16218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10140" y="242225"/>
            <a:ext cx="132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Formula bar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42226" y="6061684"/>
            <a:ext cx="2428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Embedded graphics,</a:t>
            </a:r>
          </a:p>
          <a:p>
            <a:r>
              <a:rPr lang="en-GB" dirty="0" err="1" smtClean="0"/>
              <a:t>Mathtype</a:t>
            </a:r>
            <a:r>
              <a:rPr lang="en-GB" dirty="0" smtClean="0"/>
              <a:t> equations etc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528944" y="5195730"/>
            <a:ext cx="766139" cy="896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633567" y="1096069"/>
            <a:ext cx="1712732" cy="17086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382632" y="847788"/>
            <a:ext cx="198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&amp; calculations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918814" y="793288"/>
            <a:ext cx="222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Constants / inputs etc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233706" y="1121300"/>
            <a:ext cx="261401" cy="16945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200143" y="4741556"/>
            <a:ext cx="130196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Note use of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colour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for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clarity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780" y="151391"/>
            <a:ext cx="8471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Course scope:  </a:t>
            </a:r>
            <a:r>
              <a:rPr lang="en-GB" dirty="0" smtClean="0"/>
              <a:t>About 5 weeks. A few hours of contact time + several hours of independent work. Or you could do the whole thing independently!</a:t>
            </a:r>
          </a:p>
          <a:p>
            <a:r>
              <a:rPr lang="en-GB" dirty="0" smtClean="0"/>
              <a:t>The idea is to work through a </a:t>
            </a:r>
            <a:r>
              <a:rPr lang="en-GB" b="1" dirty="0" smtClean="0"/>
              <a:t>progression of examples </a:t>
            </a:r>
            <a:r>
              <a:rPr lang="en-GB" dirty="0" smtClean="0"/>
              <a:t>which will incentivise the acquisition of Excel techniques for Physics. You will assemble a </a:t>
            </a:r>
            <a:r>
              <a:rPr lang="en-GB" b="1" dirty="0" smtClean="0"/>
              <a:t>portfolio</a:t>
            </a:r>
            <a:r>
              <a:rPr lang="en-GB" dirty="0" smtClean="0"/>
              <a:t> of project work.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6447" y="1853019"/>
            <a:ext cx="3366930" cy="3416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Key Excel techniques for Physics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Number &amp; text formatting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Formulae &amp; replication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Using $ prefix constants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Plotting scatter graphs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Under-laying model curves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Lines of best fit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Plotting error bars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IF statements in formulae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Printing to PDFs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Exporting PNG screenshots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0267" y="1867412"/>
            <a:ext cx="4195413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Simple calculators to get used to Excel </a:t>
            </a:r>
          </a:p>
          <a:p>
            <a:r>
              <a:rPr lang="en-GB" sz="1200" dirty="0" smtClean="0"/>
              <a:t>(Speed converter, Snell’s law of refraction, Radio frequency and wavelength)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9498" y="6194907"/>
            <a:ext cx="3285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Watch </a:t>
            </a:r>
            <a:r>
              <a:rPr lang="en-GB" b="1" dirty="0" smtClean="0"/>
              <a:t>How to?.. </a:t>
            </a:r>
            <a:r>
              <a:rPr lang="en-GB" dirty="0" smtClean="0"/>
              <a:t>YouTube</a:t>
            </a:r>
            <a:r>
              <a:rPr lang="en-GB" b="1" dirty="0" smtClean="0"/>
              <a:t> </a:t>
            </a:r>
            <a:r>
              <a:rPr lang="en-GB" dirty="0" smtClean="0"/>
              <a:t>videos</a:t>
            </a:r>
            <a:endParaRPr lang="en-GB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7507546" y="6308535"/>
            <a:ext cx="193047" cy="16104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310267" y="2804288"/>
            <a:ext cx="4572204" cy="166199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 of virtual experiments</a:t>
            </a:r>
          </a:p>
          <a:p>
            <a:r>
              <a:rPr lang="en-GB" sz="1200" b="1" dirty="0" smtClean="0"/>
              <a:t>i.e. watch a video, then analyse the data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Intro using limited data </a:t>
            </a:r>
          </a:p>
          <a:p>
            <a:r>
              <a:rPr lang="en-GB" sz="1200" dirty="0" smtClean="0"/>
              <a:t>(Specific heat capacity of water, Ball </a:t>
            </a:r>
            <a:r>
              <a:rPr lang="en-GB" sz="1200" dirty="0" err="1" smtClean="0"/>
              <a:t>vs</a:t>
            </a:r>
            <a:r>
              <a:rPr lang="en-GB" sz="1200" dirty="0" smtClean="0"/>
              <a:t> Parachute, Faraday’s Law, Solar system, Ball projectile, Beta decay of Pa)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Test your skills with lots of data points </a:t>
            </a:r>
          </a:p>
          <a:p>
            <a:r>
              <a:rPr lang="en-GB" sz="1200" dirty="0" smtClean="0"/>
              <a:t>(Hubble law, </a:t>
            </a:r>
            <a:r>
              <a:rPr lang="en-GB" sz="1200" dirty="0" err="1" smtClean="0"/>
              <a:t>Kepler</a:t>
            </a:r>
            <a:r>
              <a:rPr lang="en-GB" sz="1200" dirty="0" smtClean="0"/>
              <a:t> III for </a:t>
            </a:r>
            <a:r>
              <a:rPr lang="en-GB" sz="1200" dirty="0" err="1" smtClean="0"/>
              <a:t>Exoplanets</a:t>
            </a:r>
            <a:r>
              <a:rPr lang="en-GB" sz="1200" dirty="0" smtClean="0"/>
              <a:t>, Capacitor discharge)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10267" y="4711850"/>
            <a:ext cx="38011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Simulations</a:t>
            </a:r>
            <a:r>
              <a:rPr lang="en-GB" dirty="0" smtClean="0"/>
              <a:t> </a:t>
            </a:r>
          </a:p>
          <a:p>
            <a:r>
              <a:rPr lang="en-GB" sz="1200" dirty="0" smtClean="0"/>
              <a:t>(Gravity drop + drag, Epidemics, Rocket, Projectile + drag, </a:t>
            </a:r>
          </a:p>
          <a:p>
            <a:r>
              <a:rPr lang="en-GB" sz="1200" dirty="0" smtClean="0"/>
              <a:t>Two stars &amp; one planet)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65106" y="5410071"/>
            <a:ext cx="3374327" cy="1200329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Background maths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Error analysis and some basic statistics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Lines of best fit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226829" y="1447295"/>
            <a:ext cx="120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EXAMPLES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512" y="1466468"/>
            <a:ext cx="141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TECHNIQUES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693934" y="5304731"/>
            <a:ext cx="666119" cy="920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7094"/>
            <a:ext cx="9144201" cy="376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5335" y="139280"/>
            <a:ext cx="3917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Excel in Physics Projects </a:t>
            </a:r>
            <a:r>
              <a:rPr lang="en-GB" b="1" dirty="0" err="1" smtClean="0"/>
              <a:t>vs</a:t>
            </a:r>
            <a:r>
              <a:rPr lang="en-GB" b="1" dirty="0" smtClean="0"/>
              <a:t> Skills matrix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5333" y="557113"/>
            <a:ext cx="80493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Choose a path through examples that require an increasing repertoire of Excel skills.</a:t>
            </a:r>
          </a:p>
          <a:p>
            <a:r>
              <a:rPr lang="en-GB" dirty="0" smtClean="0"/>
              <a:t>If you are not sure if you have mastered a particular skill, then choose a another</a:t>
            </a:r>
          </a:p>
          <a:p>
            <a:r>
              <a:rPr lang="en-GB" dirty="0" smtClean="0"/>
              <a:t>example which requires a similar blend of skills.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86564" y="6382632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Look at the PDF for a zoomed in view!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7762" y="2040743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Skills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12" y="5571180"/>
            <a:ext cx="1805568" cy="123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459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16</cp:revision>
  <dcterms:created xsi:type="dcterms:W3CDTF">2006-08-16T00:00:00Z</dcterms:created>
  <dcterms:modified xsi:type="dcterms:W3CDTF">2020-05-02T21:23:56Z</dcterms:modified>
</cp:coreProperties>
</file>