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57" r:id="rId6"/>
    <p:sldId id="259" r:id="rId7"/>
    <p:sldId id="258" r:id="rId8"/>
    <p:sldId id="276" r:id="rId9"/>
    <p:sldId id="260" r:id="rId10"/>
    <p:sldId id="261" r:id="rId11"/>
    <p:sldId id="277" r:id="rId12"/>
    <p:sldId id="275" r:id="rId13"/>
    <p:sldId id="262" r:id="rId14"/>
    <p:sldId id="273" r:id="rId15"/>
    <p:sldId id="274" r:id="rId16"/>
    <p:sldId id="263" r:id="rId17"/>
    <p:sldId id="264" r:id="rId18"/>
    <p:sldId id="265" r:id="rId19"/>
    <p:sldId id="266" r:id="rId20"/>
    <p:sldId id="267" r:id="rId21"/>
    <p:sldId id="268" r:id="rId22"/>
    <p:sldId id="26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22" autoAdjust="0"/>
    <p:restoredTop sz="94660"/>
  </p:normalViewPr>
  <p:slideViewPr>
    <p:cSldViewPr snapToGrid="0">
      <p:cViewPr>
        <p:scale>
          <a:sx n="100" d="100"/>
          <a:sy n="100" d="100"/>
        </p:scale>
        <p:origin x="-2698" y="-6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erromagnetism" TargetMode="External"/><Relationship Id="rId2" Type="http://schemas.openxmlformats.org/officeDocument/2006/relationships/hyperlink" Target="https://uk.mathworks.com/matlabcentral/fileexchange/62194-ising-model-and-metropolis-algorith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n.wikipedia.org/wiki/Ising_mode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google.co.uk/url?sa=i&amp;rct=j&amp;q=&amp;esrc=s&amp;source=images&amp;cd=&amp;cad=rja&amp;uact=8&amp;ved=0ahUKEwjQwti_-MHJAhVHtRoKHVjvBlIQjRwIBw&amp;url=https://en.wikipedia.org/wiki/Magnetic_domain&amp;psig=AFQjCNG_iWhuElJyRdqBHyoBuNk6S1YoxQ&amp;ust=1449309339029877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png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E:\Reference\Physics\06 Topics VI\13. Electromagnetism\Ising ferromagnetism\Legacy\vs T runs\N=10 R=100 I=2000 R=2000 x=0p4 to 2\Ising spin vs T N=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466685"/>
            <a:ext cx="7184264" cy="5391316"/>
          </a:xfrm>
          <a:prstGeom prst="rect">
            <a:avLst/>
          </a:prstGeom>
          <a:noFill/>
        </p:spPr>
      </p:pic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514600" cy="2489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908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0"/>
            <a:ext cx="5334000" cy="1470025"/>
          </a:xfrm>
        </p:spPr>
        <p:txBody>
          <a:bodyPr/>
          <a:lstStyle/>
          <a:p>
            <a:pPr algn="l"/>
            <a:r>
              <a:rPr lang="en-GB" b="1" dirty="0" smtClean="0"/>
              <a:t>The </a:t>
            </a:r>
            <a:r>
              <a:rPr lang="en-GB" b="1" dirty="0" err="1" smtClean="0"/>
              <a:t>Ising</a:t>
            </a:r>
            <a:r>
              <a:rPr lang="en-GB" b="1" dirty="0" smtClean="0"/>
              <a:t> model of Ferromagnetism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867400"/>
            <a:ext cx="2819400" cy="990600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/>
              <a:t>Dr Andrew French October 2019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62300" cy="3536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4220" y="0"/>
            <a:ext cx="3017520" cy="3459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6649" y="3528060"/>
            <a:ext cx="4437351" cy="3329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05740" y="3870960"/>
            <a:ext cx="408233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For a 500 x 500 grid, a similar</a:t>
            </a:r>
          </a:p>
          <a:p>
            <a:r>
              <a:rPr lang="en-GB" sz="2000" dirty="0" smtClean="0"/>
              <a:t>equilibrium is not yet reached, even</a:t>
            </a:r>
          </a:p>
          <a:p>
            <a:r>
              <a:rPr lang="en-GB" sz="2000" dirty="0" smtClean="0"/>
              <a:t>after I = 2000 x 500 x 500 iterations.</a:t>
            </a:r>
          </a:p>
          <a:p>
            <a:endParaRPr lang="en-GB" sz="2000" dirty="0" smtClean="0"/>
          </a:p>
          <a:p>
            <a:r>
              <a:rPr lang="en-GB" sz="2000" dirty="0" smtClean="0"/>
              <a:t>However, domain-like structures</a:t>
            </a:r>
          </a:p>
          <a:p>
            <a:r>
              <a:rPr lang="en-GB" sz="2000" dirty="0" smtClean="0"/>
              <a:t>are clearly visible in this intermediate</a:t>
            </a:r>
          </a:p>
          <a:p>
            <a:r>
              <a:rPr lang="en-GB" sz="2000" dirty="0" smtClean="0"/>
              <a:t>state.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" y="259080"/>
            <a:ext cx="9067547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Results of a MATLAB simulation:</a:t>
            </a:r>
          </a:p>
          <a:p>
            <a:endParaRPr lang="en-GB" sz="3200" dirty="0" smtClean="0"/>
          </a:p>
          <a:p>
            <a:r>
              <a:rPr lang="en-GB" sz="3200" dirty="0" smtClean="0"/>
              <a:t>10 x 10 grid</a:t>
            </a:r>
          </a:p>
          <a:p>
            <a:r>
              <a:rPr lang="en-GB" sz="3200" dirty="0" smtClean="0"/>
              <a:t>I = 2000 (x 10 x 10) iterations of Metropolis algorithm</a:t>
            </a:r>
          </a:p>
          <a:p>
            <a:r>
              <a:rPr lang="en-GB" sz="3200" dirty="0" smtClean="0"/>
              <a:t>R = 100 repeats for each temperature</a:t>
            </a:r>
          </a:p>
          <a:p>
            <a:r>
              <a:rPr lang="en-GB" sz="3200" dirty="0" smtClean="0"/>
              <a:t>100 different temperatures from T/</a:t>
            </a:r>
            <a:r>
              <a:rPr lang="en-GB" sz="3200" dirty="0" err="1" smtClean="0"/>
              <a:t>Tc</a:t>
            </a:r>
            <a:r>
              <a:rPr lang="en-GB" sz="3200" dirty="0" smtClean="0"/>
              <a:t> = 0.0 ... 2.0</a:t>
            </a:r>
          </a:p>
          <a:p>
            <a:r>
              <a:rPr lang="en-GB" sz="3200" dirty="0" smtClean="0"/>
              <a:t>21 different F/J values from -2 to 2</a:t>
            </a:r>
          </a:p>
          <a:p>
            <a:endParaRPr lang="en-GB" sz="3200" dirty="0" smtClean="0"/>
          </a:p>
          <a:p>
            <a:r>
              <a:rPr lang="en-GB" sz="3200" dirty="0" smtClean="0"/>
              <a:t>i.e. </a:t>
            </a:r>
            <a:r>
              <a:rPr lang="en-GB" sz="3200" dirty="0" smtClean="0"/>
              <a:t>2000 x 10 x 10 </a:t>
            </a:r>
            <a:r>
              <a:rPr lang="en-GB" sz="3200" dirty="0" smtClean="0"/>
              <a:t>x 100 x 100 x 21 =</a:t>
            </a:r>
          </a:p>
          <a:p>
            <a:r>
              <a:rPr lang="en-GB" sz="3200" dirty="0" smtClean="0"/>
              <a:t> </a:t>
            </a:r>
            <a:r>
              <a:rPr lang="en-GB" sz="3200" b="1" dirty="0" smtClean="0"/>
              <a:t>42 billion iterations </a:t>
            </a:r>
            <a:r>
              <a:rPr lang="en-GB" sz="3200" dirty="0" smtClean="0"/>
              <a:t>of the Metropolis algorithm</a:t>
            </a:r>
            <a:endParaRPr lang="en-GB" sz="32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14300" y="6316980"/>
            <a:ext cx="8664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Running time on an i5 PC was about five days! Opportunity for </a:t>
            </a:r>
            <a:r>
              <a:rPr lang="en-GB" sz="2000" i="1" dirty="0" smtClean="0"/>
              <a:t>parallel processing.</a:t>
            </a:r>
            <a:endParaRPr lang="en-GB" sz="2000" i="1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E:\Reference\Physics\06 Topics VI\13. Electromagnetism\Ising ferromagnetism\Simulations\N=10 R=100 I=2000 x=0 to 2 Nx=100 F_by_j = -2 to 2\N=10 R=100 I=2000 x=0 to 2 Nx=100 F_by_J=0\Ising spin vs T N=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13355" y="3048000"/>
            <a:ext cx="1110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F/J = 0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E:\Reference\Physics\06 Topics VI\13. Electromagnetism\Ising ferromagnetism\Simulations\N=10 R=100 I=2000 x=0 to 2 Nx=100 F_by_j = -2 to 2\N=10 R=100 I=2000 x=0 to 2 Nx=100 F_by_J=-2\Ising spin vs T N=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4535433" cy="3403465"/>
          </a:xfrm>
          <a:prstGeom prst="rect">
            <a:avLst/>
          </a:prstGeom>
          <a:noFill/>
        </p:spPr>
      </p:pic>
      <p:pic>
        <p:nvPicPr>
          <p:cNvPr id="31747" name="Picture 3" descr="E:\Reference\Physics\06 Topics VI\13. Electromagnetism\Ising ferromagnetism\Simulations\N=10 R=100 I=2000 x=0 to 2 Nx=100 F_by_j = -2 to 2\N=10 R=100 I=2000 x=0 to 2 Nx=100 F_by_J=-0p94737\Ising spin vs T N=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8567" y="0"/>
            <a:ext cx="4535433" cy="3403465"/>
          </a:xfrm>
          <a:prstGeom prst="rect">
            <a:avLst/>
          </a:prstGeom>
          <a:noFill/>
        </p:spPr>
      </p:pic>
      <p:pic>
        <p:nvPicPr>
          <p:cNvPr id="31748" name="Picture 4" descr="E:\Reference\Physics\06 Topics VI\13. Electromagnetism\Ising ferromagnetism\Simulations\N=10 R=100 I=2000 x=0 to 2 Nx=100 F_by_j = -2 to 2\N=10 R=100 I=2000 x=0 to 2 Nx=100 F_by_J=0\Ising spin vs T N=1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54535"/>
            <a:ext cx="4535433" cy="3403465"/>
          </a:xfrm>
          <a:prstGeom prst="rect">
            <a:avLst/>
          </a:prstGeom>
          <a:noFill/>
        </p:spPr>
      </p:pic>
      <p:pic>
        <p:nvPicPr>
          <p:cNvPr id="31749" name="Picture 5" descr="E:\Reference\Physics\06 Topics VI\13. Electromagnetism\Ising ferromagnetism\Simulations\N=10 R=100 I=2000 x=0 to 2 Nx=100 F_by_j = -2 to 2\N=10 R=100 I=2000 x=0 to 2 Nx=100 F_by_J=0p52632\Ising spin vs T N=1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8567" y="3454535"/>
            <a:ext cx="4535433" cy="34034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21180" y="1333500"/>
            <a:ext cx="923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F/J = -2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77940" y="1371600"/>
            <a:ext cx="1247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F/J = -0.95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77540" y="5958840"/>
            <a:ext cx="8451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F/J = 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67600" y="5981700"/>
            <a:ext cx="1168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F/J = 0.53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E:\Reference\Physics\06 Topics VI\13. Electromagnetism\Ising ferromagnetism\Simulations\N=10 R=100 I=2000 x=0 to 2 Nx=100 F_by_j = -2 to 2\N=10 R=100 I=2000 x=0 to 2 Nx=100 F_by_J=-2\Spin energy vs T N=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35433" cy="3403465"/>
          </a:xfrm>
          <a:prstGeom prst="rect">
            <a:avLst/>
          </a:prstGeom>
          <a:noFill/>
        </p:spPr>
      </p:pic>
      <p:pic>
        <p:nvPicPr>
          <p:cNvPr id="32771" name="Picture 3" descr="E:\Reference\Physics\06 Topics VI\13. Electromagnetism\Ising ferromagnetism\Simulations\N=10 R=100 I=2000 x=0 to 2 Nx=100 F_by_j = -2 to 2\N=10 R=100 I=2000 x=0 to 2 Nx=100 F_by_J=-0p94737\Spin energy vs T N=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8567" y="0"/>
            <a:ext cx="4535433" cy="3403465"/>
          </a:xfrm>
          <a:prstGeom prst="rect">
            <a:avLst/>
          </a:prstGeom>
          <a:noFill/>
        </p:spPr>
      </p:pic>
      <p:pic>
        <p:nvPicPr>
          <p:cNvPr id="32772" name="Picture 4" descr="E:\Reference\Physics\06 Topics VI\13. Electromagnetism\Ising ferromagnetism\Simulations\N=10 R=100 I=2000 x=0 to 2 Nx=100 F_by_j = -2 to 2\N=10 R=100 I=2000 x=0 to 2 Nx=100 F_by_J=0p52632\Spin energy vs T N=1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8567" y="3454535"/>
            <a:ext cx="4535433" cy="3403465"/>
          </a:xfrm>
          <a:prstGeom prst="rect">
            <a:avLst/>
          </a:prstGeom>
          <a:noFill/>
        </p:spPr>
      </p:pic>
      <p:pic>
        <p:nvPicPr>
          <p:cNvPr id="32773" name="Picture 5" descr="E:\Reference\Physics\06 Topics VI\13. Electromagnetism\Ising ferromagnetism\Simulations\N=10 R=100 I=2000 x=0 to 2 Nx=100 F_by_j = -2 to 2\N=10 R=100 I=2000 x=0 to 2 Nx=100 F_by_J=0\Spin energy vs T N=1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454535"/>
            <a:ext cx="4535433" cy="34034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66900" y="906780"/>
            <a:ext cx="923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F/J = -2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38900" y="899160"/>
            <a:ext cx="1247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F/J = -0.95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01340" y="5897880"/>
            <a:ext cx="8451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F/J = 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21880" y="5951220"/>
            <a:ext cx="1168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F/J = 0.53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E:\Reference\Physics\06 Topics VI\13. Electromagnetism\Ising ferromagnetism\Simulations\N=10 R=100 I=2000 x=0 to 2 Nx=100 F_by_j = -2 to 2\N=10 R=100 I=2000 x=0 to 2 Nx=100 F_by_J=-2\Heat capacity vs T N=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35433" cy="3403465"/>
          </a:xfrm>
          <a:prstGeom prst="rect">
            <a:avLst/>
          </a:prstGeom>
          <a:noFill/>
        </p:spPr>
      </p:pic>
      <p:pic>
        <p:nvPicPr>
          <p:cNvPr id="33795" name="Picture 3" descr="E:\Reference\Physics\06 Topics VI\13. Electromagnetism\Ising ferromagnetism\Simulations\N=10 R=100 I=2000 x=0 to 2 Nx=100 F_by_j = -2 to 2\N=10 R=100 I=2000 x=0 to 2 Nx=100 F_by_J=-0p94737\Heat capacity vs T N=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8567" y="0"/>
            <a:ext cx="4535433" cy="3403465"/>
          </a:xfrm>
          <a:prstGeom prst="rect">
            <a:avLst/>
          </a:prstGeom>
          <a:noFill/>
        </p:spPr>
      </p:pic>
      <p:pic>
        <p:nvPicPr>
          <p:cNvPr id="33796" name="Picture 4" descr="E:\Reference\Physics\06 Topics VI\13. Electromagnetism\Ising ferromagnetism\Simulations\N=10 R=100 I=2000 x=0 to 2 Nx=100 F_by_j = -2 to 2\N=10 R=100 I=2000 x=0 to 2 Nx=100 F_by_J=0\Heat capacity vs T N=1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54535"/>
            <a:ext cx="4535433" cy="3403465"/>
          </a:xfrm>
          <a:prstGeom prst="rect">
            <a:avLst/>
          </a:prstGeom>
          <a:noFill/>
        </p:spPr>
      </p:pic>
      <p:pic>
        <p:nvPicPr>
          <p:cNvPr id="33797" name="Picture 5" descr="E:\Reference\Physics\06 Topics VI\13. Electromagnetism\Ising ferromagnetism\Simulations\N=10 R=100 I=2000 x=0 to 2 Nx=100 F_by_j = -2 to 2\N=10 R=100 I=2000 x=0 to 2 Nx=100 F_by_J=0p52632\Heat capacity vs T N=1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8567" y="3454535"/>
            <a:ext cx="4535433" cy="34034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39440" y="342900"/>
            <a:ext cx="923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F/J = -2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99020" y="365760"/>
            <a:ext cx="1247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F/J = -0.95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92780" y="3802380"/>
            <a:ext cx="8451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F/J = 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98080" y="3817620"/>
            <a:ext cx="1168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F/J = 0.53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E:\Reference\Physics\06 Topics VI\13. Electromagnetism\Ising ferromagnetism\Simulations\N=10 R=100 I=2000 x=0 to 2 Nx=100 F_by_j = -2 to 2\Mean abs sp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1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E:\Reference\Physics\06 Topics VI\13. Electromagnetism\Ising ferromagnetism\Simulations\N=10 R=100 I=2000 x=0 to 2 Nx=100 F_by_j = -2 to 2\Mean abs spin s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E:\Reference\Physics\06 Topics VI\13. Electromagnetism\Ising ferromagnetism\Simulations\N=10 R=100 I=2000 x=0 to 2 Nx=100 F_by_j = -2 to 2\Mean energ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61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E:\Reference\Physics\06 Topics VI\13. Electromagnetism\Ising ferromagnetism\Simulations\N=10 R=100 I=2000 x=0 to 2 Nx=100 F_by_j = -2 to 2\Mean energy s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8100" y="6488668"/>
            <a:ext cx="2347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Ernst </a:t>
            </a:r>
            <a:r>
              <a:rPr lang="en-GB" dirty="0" err="1" smtClean="0"/>
              <a:t>Ising</a:t>
            </a:r>
            <a:r>
              <a:rPr lang="en-GB" dirty="0" smtClean="0"/>
              <a:t> (1900-1998)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21920" y="99060"/>
            <a:ext cx="88849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The </a:t>
            </a:r>
            <a:r>
              <a:rPr lang="en-GB" sz="2000" b="1" dirty="0" err="1" smtClean="0"/>
              <a:t>Ising</a:t>
            </a:r>
            <a:r>
              <a:rPr lang="en-GB" sz="2000" b="1" dirty="0" smtClean="0"/>
              <a:t> Model of Ferromagnetism</a:t>
            </a:r>
          </a:p>
          <a:p>
            <a:endParaRPr lang="en-GB" sz="2000" dirty="0" smtClean="0"/>
          </a:p>
          <a:p>
            <a:r>
              <a:rPr lang="en-GB" sz="2000" dirty="0" smtClean="0"/>
              <a:t>All atoms will respond in some fashio</a:t>
            </a:r>
            <a:r>
              <a:rPr lang="en-GB" sz="2000" dirty="0" smtClean="0"/>
              <a:t>n to </a:t>
            </a:r>
            <a:r>
              <a:rPr lang="en-GB" sz="2000" b="1" dirty="0" smtClean="0"/>
              <a:t>magnetic fields. </a:t>
            </a:r>
            <a:r>
              <a:rPr lang="en-GB" sz="2000" dirty="0" smtClean="0"/>
              <a:t>The angular momentum (and spin) properties of electrons </a:t>
            </a:r>
            <a:r>
              <a:rPr lang="en-GB" sz="2000" dirty="0" smtClean="0"/>
              <a:t>imply a circulating charge, which means they will be subject </a:t>
            </a:r>
            <a:r>
              <a:rPr lang="en-GB" sz="2000" dirty="0" smtClean="0"/>
              <a:t>to a Lorentz force in a magnetic field. </a:t>
            </a:r>
            <a:r>
              <a:rPr lang="en-GB" sz="2000" b="1" dirty="0" smtClean="0"/>
              <a:t>However the effects of </a:t>
            </a:r>
            <a:r>
              <a:rPr lang="en-GB" sz="2000" b="1" i="1" dirty="0" smtClean="0"/>
              <a:t>diamagnetism,</a:t>
            </a:r>
            <a:r>
              <a:rPr lang="en-GB" sz="2000" b="1" dirty="0" smtClean="0"/>
              <a:t> </a:t>
            </a:r>
            <a:r>
              <a:rPr lang="en-GB" sz="2000" b="1" i="1" dirty="0" err="1" smtClean="0"/>
              <a:t>paramagnetism</a:t>
            </a:r>
            <a:r>
              <a:rPr lang="en-GB" sz="2000" b="1" dirty="0" smtClean="0"/>
              <a:t> and </a:t>
            </a:r>
            <a:r>
              <a:rPr lang="en-GB" sz="2000" b="1" i="1" dirty="0" smtClean="0"/>
              <a:t>anti-ferromagnetism</a:t>
            </a:r>
            <a:r>
              <a:rPr lang="en-GB" sz="2000" b="1" dirty="0" smtClean="0"/>
              <a:t> are typically very small.</a:t>
            </a:r>
          </a:p>
          <a:p>
            <a:r>
              <a:rPr lang="en-GB" sz="2000" b="1" dirty="0" smtClean="0"/>
              <a:t>Ferromagnetic materials </a:t>
            </a:r>
            <a:r>
              <a:rPr lang="en-GB" sz="2000" dirty="0" smtClean="0"/>
              <a:t>(iron, cobalt, nickel, some rare earth metal compounds) respond strongly to magnetic fields and can intensify them by orders of magnitude.</a:t>
            </a:r>
          </a:p>
          <a:p>
            <a:r>
              <a:rPr lang="en-GB" sz="2000" dirty="0" smtClean="0"/>
              <a:t>i.e. the </a:t>
            </a:r>
            <a:r>
              <a:rPr lang="en-GB" sz="2000" i="1" dirty="0" smtClean="0"/>
              <a:t>relative permeability </a:t>
            </a:r>
            <a:r>
              <a:rPr lang="en-GB" sz="2000" dirty="0" smtClean="0"/>
              <a:t>can be tens or hundreds, or possibly thousands.</a:t>
            </a:r>
          </a:p>
          <a:p>
            <a:endParaRPr lang="en-GB" sz="2000" dirty="0" smtClean="0"/>
          </a:p>
          <a:p>
            <a:r>
              <a:rPr lang="en-GB" sz="2000" dirty="0" smtClean="0"/>
              <a:t>The </a:t>
            </a:r>
            <a:r>
              <a:rPr lang="en-GB" sz="2000" dirty="0" err="1" smtClean="0"/>
              <a:t>Ising</a:t>
            </a:r>
            <a:r>
              <a:rPr lang="en-GB" sz="2000" dirty="0" smtClean="0"/>
              <a:t> model is a simplified model of a </a:t>
            </a:r>
            <a:r>
              <a:rPr lang="en-GB" sz="2000" b="1" dirty="0" err="1" smtClean="0"/>
              <a:t>ferromagnet</a:t>
            </a:r>
            <a:r>
              <a:rPr lang="en-GB" sz="2000" dirty="0" smtClean="0"/>
              <a:t> which exhibits a </a:t>
            </a:r>
            <a:r>
              <a:rPr lang="en-GB" sz="2000" b="1" dirty="0" smtClean="0"/>
              <a:t>phase</a:t>
            </a:r>
          </a:p>
          <a:p>
            <a:r>
              <a:rPr lang="en-GB" sz="2000" b="1" dirty="0" smtClean="0"/>
              <a:t>transition</a:t>
            </a:r>
            <a:r>
              <a:rPr lang="en-GB" sz="2000" dirty="0" smtClean="0"/>
              <a:t> above the </a:t>
            </a:r>
            <a:r>
              <a:rPr lang="en-GB" sz="2000" b="1" dirty="0" smtClean="0"/>
              <a:t>Curie temperature</a:t>
            </a:r>
            <a:r>
              <a:rPr lang="en-GB" sz="2000" dirty="0" smtClean="0"/>
              <a:t>. Below this, magnetic dipole alignment will tend to </a:t>
            </a:r>
            <a:r>
              <a:rPr lang="en-GB" sz="2000" dirty="0" smtClean="0"/>
              <a:t>cluster into </a:t>
            </a:r>
            <a:r>
              <a:rPr lang="en-GB" sz="2000" b="1" dirty="0" smtClean="0"/>
              <a:t>domains</a:t>
            </a:r>
            <a:r>
              <a:rPr lang="en-GB" sz="2000" dirty="0" smtClean="0"/>
              <a:t>, and its is these micro-scale groupings which give rise to </a:t>
            </a:r>
            <a:r>
              <a:rPr lang="en-GB" sz="2000" dirty="0" smtClean="0"/>
              <a:t>ferromagnetic behaviour.</a:t>
            </a:r>
            <a:endParaRPr lang="en-GB" sz="2000" dirty="0" smtClean="0"/>
          </a:p>
        </p:txBody>
      </p:sp>
      <p:sp>
        <p:nvSpPr>
          <p:cNvPr id="16386" name="AutoShape 2" descr="Image result for ernst is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6388" name="Picture 4" descr="Image result for ernst is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51971"/>
            <a:ext cx="2019300" cy="1959558"/>
          </a:xfrm>
          <a:prstGeom prst="rect">
            <a:avLst/>
          </a:prstGeom>
          <a:noFill/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1900" y="4623683"/>
            <a:ext cx="2087880" cy="2066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65620" y="4625340"/>
            <a:ext cx="2087880" cy="208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/>
          <p:nvPr/>
        </p:nvCxnSpPr>
        <p:spPr>
          <a:xfrm>
            <a:off x="5928360" y="5661660"/>
            <a:ext cx="85344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E:\Reference\Physics\06 Topics VI\13. Electromagnetism\Ising ferromagnetism\Simulations\N=10 R=100 I=2000 x=0 to 2 Nx=100 F_by_j = -2 to 2\Heat capacit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E:\Reference\Physics\06 Topics VI\13. Electromagnetism\Ising ferromagnetism\Simulations\N=10 R=100 I=2000 x=0 to 2 Nx=100 F_by_j = -2 to 2\Heat capacity s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871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52400"/>
            <a:ext cx="880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References</a:t>
            </a:r>
          </a:p>
          <a:p>
            <a:endParaRPr lang="en-GB" sz="2800" dirty="0" smtClean="0"/>
          </a:p>
          <a:p>
            <a:r>
              <a:rPr lang="en-GB" sz="2800" dirty="0" smtClean="0"/>
              <a:t>BENNETT, D., (2016) Numerical Solutions to the </a:t>
            </a:r>
            <a:r>
              <a:rPr lang="en-GB" sz="2800" dirty="0" err="1" smtClean="0"/>
              <a:t>Ising</a:t>
            </a:r>
            <a:r>
              <a:rPr lang="en-GB" sz="2800" dirty="0" smtClean="0"/>
              <a:t> Model using the Metropolis Algorithm</a:t>
            </a:r>
          </a:p>
          <a:p>
            <a:r>
              <a:rPr lang="en-GB" sz="2800" dirty="0" smtClean="0"/>
              <a:t>FRICKE, T., (2006) Monte Carlo investigation of the </a:t>
            </a:r>
            <a:r>
              <a:rPr lang="en-GB" sz="2800" dirty="0" err="1" smtClean="0"/>
              <a:t>Ising</a:t>
            </a:r>
            <a:r>
              <a:rPr lang="en-GB" sz="2800" dirty="0" smtClean="0"/>
              <a:t> model </a:t>
            </a:r>
          </a:p>
          <a:p>
            <a:r>
              <a:rPr lang="en-GB" sz="2800" dirty="0" smtClean="0"/>
              <a:t>MACKAY</a:t>
            </a:r>
            <a:r>
              <a:rPr lang="en-GB" sz="2800" dirty="0" smtClean="0"/>
              <a:t>, D.J.C., (2003) Information Theory, Inference and Learning Algorithms pp400-412</a:t>
            </a:r>
          </a:p>
          <a:p>
            <a:endParaRPr lang="en-GB" sz="2800" dirty="0" smtClean="0"/>
          </a:p>
          <a:p>
            <a:r>
              <a:rPr lang="en-GB" sz="2800" dirty="0" smtClean="0"/>
              <a:t>Websites (accessed 8/10/2019)</a:t>
            </a:r>
          </a:p>
          <a:p>
            <a:r>
              <a:rPr lang="en-GB" sz="2800" dirty="0" smtClean="0">
                <a:hlinkClick r:id="rId2"/>
              </a:rPr>
              <a:t>https://uk.mathworks.com/matlabcentral/fileexchange/62194-ising-model-and-metropolis-algorithm</a:t>
            </a:r>
            <a:endParaRPr lang="en-GB" sz="2800" dirty="0" smtClean="0"/>
          </a:p>
          <a:p>
            <a:r>
              <a:rPr lang="en-GB" sz="2800" dirty="0" smtClean="0">
                <a:hlinkClick r:id="rId3"/>
              </a:rPr>
              <a:t>https://en.wikipedia.org/wiki/Ferromagnetism</a:t>
            </a:r>
            <a:endParaRPr lang="en-GB" sz="2800" dirty="0" smtClean="0"/>
          </a:p>
          <a:p>
            <a:r>
              <a:rPr lang="en-GB" sz="2800" dirty="0" smtClean="0">
                <a:hlinkClick r:id="rId4"/>
              </a:rPr>
              <a:t>https://en.wikipedia.org/wiki/Ising_model</a:t>
            </a:r>
            <a:endParaRPr lang="en-GB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yperphysics.phy-astr.gsu.edu/hbase/solids/imgsol/domai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10" y="1066800"/>
            <a:ext cx="9263524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76200"/>
            <a:ext cx="73238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“Soft” magnetism - </a:t>
            </a:r>
            <a:r>
              <a:rPr lang="en-GB" sz="4000" b="1" dirty="0" err="1" smtClean="0"/>
              <a:t>Ferromagnets</a:t>
            </a:r>
            <a:endParaRPr lang="en-GB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096000"/>
            <a:ext cx="7834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Unlike permanent “hard” magnets, once the applied field is removed, the domain</a:t>
            </a:r>
          </a:p>
          <a:p>
            <a:r>
              <a:rPr lang="en-GB" dirty="0" smtClean="0"/>
              <a:t>alignment will randomize again, effectively zeroing the net magnetism.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736372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upload.wikimedia.org/wikipedia/commons/b/b4/NdFeB-Domain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472"/>
            <a:ext cx="8382000" cy="6854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5472" y="152400"/>
            <a:ext cx="4035528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4000" dirty="0" smtClean="0"/>
              <a:t>Magnetic domains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xmlns="" val="3031852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53340"/>
            <a:ext cx="88392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The </a:t>
            </a:r>
            <a:r>
              <a:rPr lang="en-GB" sz="2200" b="1" dirty="0" err="1" smtClean="0"/>
              <a:t>Ising</a:t>
            </a:r>
            <a:r>
              <a:rPr lang="en-GB" sz="2200" b="1" dirty="0" smtClean="0"/>
              <a:t> model </a:t>
            </a:r>
            <a:r>
              <a:rPr lang="en-GB" sz="2200" dirty="0" smtClean="0"/>
              <a:t>can be used to demonstrate spontaneous mass alignment of magnetic dipoles, and possibly a mechanism for domain </a:t>
            </a:r>
            <a:r>
              <a:rPr lang="en-GB" sz="2200" dirty="0" smtClean="0"/>
              <a:t>formation.</a:t>
            </a:r>
            <a:endParaRPr lang="en-GB" sz="2200" dirty="0" smtClean="0"/>
          </a:p>
          <a:p>
            <a:endParaRPr lang="en-GB" sz="2200" dirty="0" smtClean="0"/>
          </a:p>
          <a:p>
            <a:r>
              <a:rPr lang="en-GB" sz="2200" dirty="0" smtClean="0"/>
              <a:t>Perhaps the simplest model which yields characteristic behaviour is an </a:t>
            </a:r>
            <a:r>
              <a:rPr lang="en-GB" sz="2200" i="1" dirty="0" smtClean="0">
                <a:cs typeface="Times New Roman" pitchFamily="18" charset="0"/>
              </a:rPr>
              <a:t>N</a:t>
            </a:r>
            <a:r>
              <a:rPr lang="en-GB" sz="2200" dirty="0" smtClean="0"/>
              <a:t> </a:t>
            </a:r>
            <a:r>
              <a:rPr lang="en-GB" sz="2200" dirty="0" smtClean="0">
                <a:cs typeface="Times New Roman" pitchFamily="18" charset="0"/>
              </a:rPr>
              <a:t>x</a:t>
            </a:r>
            <a:r>
              <a:rPr lang="en-GB" sz="2200" dirty="0" smtClean="0"/>
              <a:t> </a:t>
            </a:r>
            <a:r>
              <a:rPr lang="en-GB" sz="2200" i="1" dirty="0" smtClean="0">
                <a:cs typeface="Times New Roman" pitchFamily="18" charset="0"/>
              </a:rPr>
              <a:t>N</a:t>
            </a:r>
            <a:r>
              <a:rPr lang="en-GB" sz="2200" dirty="0" smtClean="0"/>
              <a:t> square grid, where each square is initially randomly assigned a +1 or -1 value, with equal probability. The +/-1 values correspond to a single direction of magnetic dipole moment in a rectangular lattice of ferromagnetic atoms, or in the case of individual electrons, </a:t>
            </a:r>
            <a:r>
              <a:rPr lang="en-GB" sz="2200" i="1" dirty="0" smtClean="0"/>
              <a:t>spin</a:t>
            </a:r>
            <a:r>
              <a:rPr lang="en-GB" sz="2200" dirty="0" smtClean="0"/>
              <a:t>.</a:t>
            </a:r>
          </a:p>
          <a:p>
            <a:endParaRPr lang="en-GB" dirty="0" smtClean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763" y="3268980"/>
            <a:ext cx="3167063" cy="318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340" y="6469380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 x 10 grid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543383" y="3223260"/>
            <a:ext cx="20268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White squares represent +1</a:t>
            </a:r>
          </a:p>
          <a:p>
            <a:r>
              <a:rPr lang="en-GB" sz="2000" b="1" dirty="0" smtClean="0"/>
              <a:t>Black</a:t>
            </a:r>
            <a:r>
              <a:rPr lang="en-GB" sz="2000" dirty="0" smtClean="0"/>
              <a:t> squares represent -1</a:t>
            </a:r>
            <a:endParaRPr lang="en-GB" sz="2000" dirty="0"/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8340" y="3169619"/>
            <a:ext cx="3375660" cy="334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730240" y="6465808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100 x 100 grid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76200"/>
            <a:ext cx="8915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Original </a:t>
            </a:r>
            <a:r>
              <a:rPr lang="en-GB" sz="2000" b="1" dirty="0" smtClean="0"/>
              <a:t>Metropolis </a:t>
            </a:r>
            <a:r>
              <a:rPr lang="en-GB" sz="2000" b="1" dirty="0" smtClean="0"/>
              <a:t>algorithm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Choose one square at random from the N x N grid. Let its spin be s(n) = +1 or -1.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Find the spins of the nearest neighbours. Use </a:t>
            </a:r>
            <a:r>
              <a:rPr lang="en-GB" sz="2000" i="1" dirty="0" smtClean="0"/>
              <a:t>circular boundary conditions</a:t>
            </a:r>
          </a:p>
          <a:p>
            <a:pPr marL="457200" indent="-457200"/>
            <a:r>
              <a:rPr lang="en-GB" sz="2000" dirty="0" smtClean="0"/>
              <a:t>	e.g. if s(n) is at the edge of the grid, use the nearest neighbour to be that of the other end.</a:t>
            </a:r>
          </a:p>
        </p:txBody>
      </p:sp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3444240" y="2654300"/>
          <a:ext cx="4318000" cy="1047750"/>
        </p:xfrm>
        <a:graphic>
          <a:graphicData uri="http://schemas.openxmlformats.org/presentationml/2006/ole">
            <p:oleObj spid="_x0000_s12289" name="Equation" r:id="rId3" imgW="1726920" imgH="419040" progId="Equation.DSMT4">
              <p:embed/>
            </p:oleObj>
          </a:graphicData>
        </a:graphic>
      </p:graphicFrame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281940" y="5417820"/>
          <a:ext cx="5619750" cy="1301750"/>
        </p:xfrm>
        <a:graphic>
          <a:graphicData uri="http://schemas.openxmlformats.org/presentationml/2006/ole">
            <p:oleObj spid="_x0000_s12290" name="Equation" r:id="rId4" imgW="2247840" imgH="520560" progId="Equation.DSMT4">
              <p:embed/>
            </p:oleObj>
          </a:graphicData>
        </a:graphic>
      </p:graphicFrame>
      <p:pic>
        <p:nvPicPr>
          <p:cNvPr id="5" name="Picture 4" descr="Nicholas Metropolis croppe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6700" y="4000500"/>
            <a:ext cx="1257300" cy="192607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781140" y="5934670"/>
            <a:ext cx="12104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Nicholas </a:t>
            </a:r>
          </a:p>
          <a:p>
            <a:r>
              <a:rPr lang="en-GB" dirty="0" smtClean="0"/>
              <a:t>Metropolis</a:t>
            </a:r>
          </a:p>
          <a:p>
            <a:r>
              <a:rPr lang="en-GB" dirty="0" smtClean="0"/>
              <a:t>1915-1999</a:t>
            </a:r>
          </a:p>
        </p:txBody>
      </p:sp>
      <p:sp>
        <p:nvSpPr>
          <p:cNvPr id="7" name="Rectangle 6"/>
          <p:cNvSpPr/>
          <p:nvPr/>
        </p:nvSpPr>
        <p:spPr>
          <a:xfrm>
            <a:off x="1287780" y="2362200"/>
            <a:ext cx="541020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828800" y="2362200"/>
            <a:ext cx="541020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46760" y="2362200"/>
            <a:ext cx="541020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287780" y="2903220"/>
            <a:ext cx="541020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287780" y="1821180"/>
            <a:ext cx="541020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287780" y="2362200"/>
            <a:ext cx="541020" cy="54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287780" y="2430780"/>
            <a:ext cx="577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s(n)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56360" y="1889760"/>
            <a:ext cx="393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-1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0580" y="2438400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+1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79220" y="2987040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+1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05000" y="2438400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+1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918460" y="1551355"/>
            <a:ext cx="57226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GB" sz="2000" dirty="0" smtClean="0"/>
              <a:t>3.	Compute a sum of </a:t>
            </a:r>
            <a:r>
              <a:rPr lang="en-GB" sz="2000" b="1" dirty="0" smtClean="0"/>
              <a:t>spin-coupling energies </a:t>
            </a:r>
            <a:r>
              <a:rPr lang="en-GB" sz="2000" dirty="0" smtClean="0"/>
              <a:t>for s(n) and its neighbours, and work out the energy change if s(n) were to </a:t>
            </a:r>
            <a:r>
              <a:rPr lang="en-GB" sz="2000" b="1" dirty="0" smtClean="0"/>
              <a:t>change sign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1461" y="3916680"/>
            <a:ext cx="7597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GB" sz="2000" dirty="0" smtClean="0"/>
              <a:t> is the spin coupling energy in </a:t>
            </a:r>
            <a:r>
              <a:rPr lang="en-GB" sz="2000" dirty="0" err="1" smtClean="0"/>
              <a:t>eV</a:t>
            </a:r>
            <a:r>
              <a:rPr lang="en-GB" sz="2000" dirty="0" smtClean="0"/>
              <a:t> and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GB" sz="2000" dirty="0" smtClean="0"/>
              <a:t> is the energy in </a:t>
            </a:r>
            <a:r>
              <a:rPr lang="en-GB" sz="2000" dirty="0" err="1" smtClean="0"/>
              <a:t>eV</a:t>
            </a:r>
            <a:r>
              <a:rPr lang="en-GB" sz="2000" dirty="0" smtClean="0"/>
              <a:t> associated</a:t>
            </a:r>
          </a:p>
          <a:p>
            <a:r>
              <a:rPr lang="en-GB" sz="2000" dirty="0" smtClean="0"/>
              <a:t>with the alignment of spin s(n) with an applied external magnetic</a:t>
            </a:r>
          </a:p>
          <a:p>
            <a:r>
              <a:rPr lang="en-GB" sz="2000" dirty="0" smtClean="0"/>
              <a:t>field. Let us ignore any energy contributions from non-nearest neighbours.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438400" y="5166360"/>
            <a:ext cx="35606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Now change the sign of spin s(n)</a:t>
            </a:r>
          </a:p>
          <a:p>
            <a:r>
              <a:rPr lang="en-GB" sz="2000" dirty="0" smtClean="0"/>
              <a:t>according to the following rule: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3" name="Object 1"/>
          <p:cNvGraphicFramePr>
            <a:graphicFrameLocks noChangeAspect="1"/>
          </p:cNvGraphicFramePr>
          <p:nvPr/>
        </p:nvGraphicFramePr>
        <p:xfrm>
          <a:off x="255905" y="1142365"/>
          <a:ext cx="8080375" cy="3886200"/>
        </p:xfrm>
        <a:graphic>
          <a:graphicData uri="http://schemas.openxmlformats.org/presentationml/2006/ole">
            <p:oleObj spid="_x0000_s13313" name="Equation" r:id="rId3" imgW="2717640" imgH="1307880" progId="Equation.DSMT4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460" y="327660"/>
            <a:ext cx="81793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Apply the Metropolis method for I x N x N iterations, and then compute from</a:t>
            </a:r>
          </a:p>
          <a:p>
            <a:r>
              <a:rPr lang="en-GB" sz="2000" dirty="0" smtClean="0"/>
              <a:t>the N x N grid the following parameters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82339" y="1584960"/>
            <a:ext cx="1557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Mean spin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58939" y="2727960"/>
            <a:ext cx="16230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Mean energy per spin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8139" y="5539740"/>
            <a:ext cx="3390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Heat capacity in </a:t>
            </a:r>
            <a:r>
              <a:rPr lang="en-GB" sz="2000" dirty="0" err="1" smtClean="0">
                <a:solidFill>
                  <a:srgbClr val="FF0000"/>
                </a:solidFill>
              </a:rPr>
              <a:t>eV</a:t>
            </a:r>
            <a:r>
              <a:rPr lang="en-GB" sz="2000" dirty="0" smtClean="0">
                <a:solidFill>
                  <a:srgbClr val="FF0000"/>
                </a:solidFill>
              </a:rPr>
              <a:t> per K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303020" y="4701540"/>
            <a:ext cx="15240" cy="8839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5370195" y="5999480"/>
          <a:ext cx="3666929" cy="767080"/>
        </p:xfrm>
        <a:graphic>
          <a:graphicData uri="http://schemas.openxmlformats.org/presentationml/2006/ole">
            <p:oleObj spid="_x0000_s13314" name="Equation" r:id="rId4" imgW="1091880" imgH="22860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03521" y="5289054"/>
            <a:ext cx="3672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This is a well known result in Statistical Thermodynamics</a:t>
            </a:r>
            <a:endParaRPr lang="en-GB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rs Onsage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4343400"/>
            <a:ext cx="1371600" cy="188906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702067" y="6211669"/>
            <a:ext cx="1441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Lars Onsager </a:t>
            </a:r>
            <a:endParaRPr lang="en-GB" dirty="0" smtClean="0"/>
          </a:p>
          <a:p>
            <a:r>
              <a:rPr lang="en-GB" dirty="0" smtClean="0"/>
              <a:t>(</a:t>
            </a:r>
            <a:r>
              <a:rPr lang="en-GB" dirty="0" smtClean="0"/>
              <a:t>1903-1976)</a:t>
            </a:r>
            <a:endParaRPr lang="en-GB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73880"/>
            <a:ext cx="1246337" cy="1776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211669"/>
            <a:ext cx="1577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Peter Curie (1859-1906)</a:t>
            </a:r>
            <a:endParaRPr lang="en-GB" dirty="0" smtClean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704339" y="1270634"/>
          <a:ext cx="5931760" cy="2676526"/>
        </p:xfrm>
        <a:graphic>
          <a:graphicData uri="http://schemas.openxmlformats.org/presentationml/2006/ole">
            <p:oleObj spid="_x0000_s45058" name="Equation" r:id="rId5" imgW="1041120" imgH="46980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5260" y="152400"/>
            <a:ext cx="8562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For a 2D </a:t>
            </a:r>
            <a:r>
              <a:rPr lang="en-GB" sz="2000" dirty="0" err="1" smtClean="0"/>
              <a:t>Ising</a:t>
            </a:r>
            <a:r>
              <a:rPr lang="en-GB" sz="2000" dirty="0" smtClean="0"/>
              <a:t> model, Lars Onsager determined in 1944 the relationship between</a:t>
            </a:r>
          </a:p>
          <a:p>
            <a:r>
              <a:rPr lang="en-GB" sz="2000" dirty="0" smtClean="0"/>
              <a:t>the phase transition Curie temperature and coupling energy J</a:t>
            </a:r>
            <a:endParaRPr lang="en-GB" sz="2000" dirty="0" smtClean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465069" y="6205854"/>
          <a:ext cx="2608841" cy="476885"/>
        </p:xfrm>
        <a:graphic>
          <a:graphicData uri="http://schemas.openxmlformats.org/presentationml/2006/ole">
            <p:oleObj spid="_x0000_s45059" name="Equation" r:id="rId6" imgW="1180800" imgH="215640" progId="Equation.DSMT4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400300" y="5890260"/>
            <a:ext cx="2410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Boltzmann’s constant</a:t>
            </a:r>
            <a:endParaRPr lang="en-GB" sz="2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346960" y="4450080"/>
            <a:ext cx="42809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(Note this expression assumes coupling</a:t>
            </a:r>
          </a:p>
          <a:p>
            <a:r>
              <a:rPr lang="en-GB" sz="2000" dirty="0" smtClean="0"/>
              <a:t>energy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GB" sz="2000" dirty="0" smtClean="0"/>
              <a:t> is in joules)</a:t>
            </a:r>
            <a:endParaRPr lang="en-GB" sz="20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E:\Reference\Physics\06 Topics VI\13. Electromagnetism\Ising ferromagnetism\Animations\N=10 x=0p5\smean vs iter N=10, T=52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" y="0"/>
            <a:ext cx="8061960" cy="6049969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84" y="5249943"/>
            <a:ext cx="1433948" cy="14404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biLevel thresh="50000"/>
            <a:lum bright="100000"/>
          </a:blip>
          <a:srcRect/>
          <a:stretch>
            <a:fillRect/>
          </a:stretch>
        </p:blipFill>
        <p:spPr bwMode="auto">
          <a:xfrm>
            <a:off x="7231464" y="5219463"/>
            <a:ext cx="1433948" cy="14404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90900" y="3619499"/>
            <a:ext cx="42443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After 25 x 10 x </a:t>
            </a:r>
            <a:r>
              <a:rPr lang="en-GB" sz="2000" dirty="0" smtClean="0"/>
              <a:t>10 iterations </a:t>
            </a:r>
            <a:r>
              <a:rPr lang="en-GB" sz="2000" dirty="0" smtClean="0"/>
              <a:t>the average </a:t>
            </a:r>
            <a:r>
              <a:rPr lang="en-GB" sz="2000" dirty="0" smtClean="0"/>
              <a:t>spin for </a:t>
            </a:r>
            <a:r>
              <a:rPr lang="en-GB" sz="2000" dirty="0" smtClean="0"/>
              <a:t>a 10 x 10 grid converges to +</a:t>
            </a:r>
            <a:r>
              <a:rPr lang="en-GB" sz="2000" dirty="0" smtClean="0"/>
              <a:t>1. This </a:t>
            </a:r>
            <a:r>
              <a:rPr lang="en-GB" sz="2000" dirty="0" smtClean="0"/>
              <a:t>corresponds to a fully </a:t>
            </a:r>
            <a:r>
              <a:rPr lang="en-GB" sz="2000" dirty="0" smtClean="0"/>
              <a:t>white grid </a:t>
            </a:r>
            <a:r>
              <a:rPr lang="en-GB" sz="2000" dirty="0" smtClean="0"/>
              <a:t>i.e. each square is +1.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2011</TotalTime>
  <Words>774</Words>
  <Application>Microsoft Office PowerPoint</Application>
  <PresentationFormat>On-screen Show (4:3)</PresentationFormat>
  <Paragraphs>97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Office Theme</vt:lpstr>
      <vt:lpstr>Equation</vt:lpstr>
      <vt:lpstr>MathType 6.0 Equation</vt:lpstr>
      <vt:lpstr>The Ising model of Ferromagnetism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Ising model of Ferromagnetism</dc:title>
  <dc:creator>Andy French</dc:creator>
  <cp:lastModifiedBy>Andrew French</cp:lastModifiedBy>
  <cp:revision>30</cp:revision>
  <dcterms:created xsi:type="dcterms:W3CDTF">2006-08-16T00:00:00Z</dcterms:created>
  <dcterms:modified xsi:type="dcterms:W3CDTF">2019-10-21T15:30:34Z</dcterms:modified>
</cp:coreProperties>
</file>