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56" r:id="rId3"/>
    <p:sldId id="257" r:id="rId4"/>
    <p:sldId id="265" r:id="rId5"/>
    <p:sldId id="266" r:id="rId6"/>
    <p:sldId id="258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-15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05DB6-6763-49A0-AEB1-3738552292F4}" type="datetimeFigureOut">
              <a:rPr lang="en-GB" smtClean="0"/>
              <a:pPr/>
              <a:t>19/09/2017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9F04D-F7E1-4281-B057-BC4D0B5852B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9F04D-F7E1-4281-B057-BC4D0B5852B2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jpeg"/><Relationship Id="rId5" Type="http://schemas.openxmlformats.org/officeDocument/2006/relationships/oleObject" Target="../embeddings/oleObject1.bin"/><Relationship Id="rId10" Type="http://schemas.openxmlformats.org/officeDocument/2006/relationships/hyperlink" Target="http://www.google.co.uk/url?sa=i&amp;rct=j&amp;q=&amp;esrc=s&amp;source=imgres&amp;cd=&amp;cad=rja&amp;uact=8&amp;ved=&amp;url=http://www.thefamouspeople.com/profiles/joseph-louis-lagrange-446.php&amp;psig=AFQjCNEfrj4uQpKo9dbwOmEth2HhydZ0IA&amp;ust=1505925812412235" TargetMode="External"/><Relationship Id="rId4" Type="http://schemas.openxmlformats.org/officeDocument/2006/relationships/image" Target="../media/image7.png"/><Relationship Id="rId9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AndyFrench\Documents\AF\Reference\Physics\06 Topics VI\11. Electrical &amp; Gravitational fields\Lagrangian points\Pluto &amp; Charon\lagrangian 3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265612"/>
            <a:ext cx="3657600" cy="2744788"/>
          </a:xfrm>
          <a:prstGeom prst="rect">
            <a:avLst/>
          </a:prstGeom>
          <a:noFill/>
        </p:spPr>
      </p:pic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50825" y="1600200"/>
          <a:ext cx="7443788" cy="4495800"/>
        </p:xfrm>
        <a:graphic>
          <a:graphicData uri="http://schemas.openxmlformats.org/presentationml/2006/ole">
            <p:oleObj spid="_x0000_s9218" name="Equation" r:id="rId5" imgW="3784320" imgH="2286000" progId="Equation.DSMT4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0180" y="76200"/>
            <a:ext cx="9033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Lagrange points </a:t>
            </a:r>
            <a:r>
              <a:rPr lang="en-GB" dirty="0" smtClean="0"/>
              <a:t>are where the gravitational potential energy (</a:t>
            </a:r>
            <a:r>
              <a:rPr lang="en-GB" i="1" dirty="0" smtClean="0"/>
              <a:t>in a rotating frame of reference</a:t>
            </a:r>
          </a:p>
          <a:p>
            <a:r>
              <a:rPr lang="en-GB" i="1" dirty="0" smtClean="0"/>
              <a:t>where two orbiting bodies are stationary</a:t>
            </a:r>
            <a:r>
              <a:rPr lang="en-GB" dirty="0" smtClean="0"/>
              <a:t>) is a </a:t>
            </a:r>
            <a:r>
              <a:rPr lang="en-GB" b="1" dirty="0" smtClean="0"/>
              <a:t>local minimum, maximum or a saddle point.</a:t>
            </a:r>
          </a:p>
          <a:p>
            <a:r>
              <a:rPr lang="en-GB" dirty="0" smtClean="0"/>
              <a:t>These are places where objects are in ‘gravitational balance’ i.e. a good place for a satellite.</a:t>
            </a:r>
          </a:p>
          <a:p>
            <a:r>
              <a:rPr lang="en-GB" dirty="0" smtClean="0"/>
              <a:t>Note the balance is </a:t>
            </a:r>
            <a:r>
              <a:rPr lang="en-GB" i="1" dirty="0" smtClean="0"/>
              <a:t>unstable</a:t>
            </a:r>
            <a:r>
              <a:rPr lang="en-GB" dirty="0" smtClean="0"/>
              <a:t> at a local maxima.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400" y="1828800"/>
            <a:ext cx="359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Orbital angular speed from </a:t>
            </a:r>
            <a:r>
              <a:rPr lang="en-GB" dirty="0" err="1" smtClean="0"/>
              <a:t>Kepler</a:t>
            </a:r>
            <a:r>
              <a:rPr lang="en-GB" dirty="0" smtClean="0"/>
              <a:t> III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3192" y="2647890"/>
            <a:ext cx="4001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Potential energy at location </a:t>
            </a:r>
            <a:r>
              <a:rPr lang="en-GB" sz="2000" i="1" dirty="0" err="1" smtClean="0">
                <a:latin typeface="Times New Roman" pitchFamily="18" charset="0"/>
                <a:cs typeface="Times New Roman" pitchFamily="18" charset="0"/>
              </a:rPr>
              <a:t>x,y</a:t>
            </a:r>
            <a:r>
              <a:rPr lang="en-GB" dirty="0" smtClean="0"/>
              <a:t> from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20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GB" sz="20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438400" y="5257800"/>
            <a:ext cx="457200" cy="4572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038600" y="5257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67000" y="45720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67000" y="5486400"/>
            <a:ext cx="2590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5257800" y="5334000"/>
          <a:ext cx="250825" cy="274637"/>
        </p:xfrm>
        <a:graphic>
          <a:graphicData uri="http://schemas.openxmlformats.org/presentationml/2006/ole">
            <p:oleObj spid="_x0000_s9219" name="Equation" r:id="rId6" imgW="126720" imgH="139680" progId="Equation.DSMT4">
              <p:embed/>
            </p:oleObj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349500" y="4471988"/>
          <a:ext cx="276225" cy="323850"/>
        </p:xfrm>
        <a:graphic>
          <a:graphicData uri="http://schemas.openxmlformats.org/presentationml/2006/ole">
            <p:oleObj spid="_x0000_s9220" name="Equation" r:id="rId7" imgW="139680" imgH="164880" progId="Equation.DSMT4">
              <p:embed/>
            </p:oleObj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2427288" y="5729288"/>
          <a:ext cx="452437" cy="447675"/>
        </p:xfrm>
        <a:graphic>
          <a:graphicData uri="http://schemas.openxmlformats.org/presentationml/2006/ole">
            <p:oleObj spid="_x0000_s9221" name="Equation" r:id="rId8" imgW="228600" imgH="228600" progId="Equation.DSMT4">
              <p:embed/>
            </p:oleObj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4094162" y="5715000"/>
          <a:ext cx="477838" cy="447675"/>
        </p:xfrm>
        <a:graphic>
          <a:graphicData uri="http://schemas.openxmlformats.org/presentationml/2006/ole">
            <p:oleObj spid="_x0000_s9222" name="Equation" r:id="rId9" imgW="241200" imgH="228600" progId="Equation.DSMT4">
              <p:embed/>
            </p:oleObj>
          </a:graphicData>
        </a:graphic>
      </p:graphicFrame>
      <p:pic>
        <p:nvPicPr>
          <p:cNvPr id="9224" name="Picture 8" descr="Image result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48600" y="1066800"/>
            <a:ext cx="1295400" cy="10795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757402" y="2143780"/>
            <a:ext cx="1386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Joseph Lagrange</a:t>
            </a:r>
          </a:p>
          <a:p>
            <a:r>
              <a:rPr lang="en-GB" sz="1400" dirty="0" smtClean="0"/>
              <a:t>1736-1813</a:t>
            </a:r>
            <a:endParaRPr lang="en-GB" sz="1400" dirty="0"/>
          </a:p>
        </p:txBody>
      </p:sp>
      <p:graphicFrame>
        <p:nvGraphicFramePr>
          <p:cNvPr id="9225" name="Object 9"/>
          <p:cNvGraphicFramePr>
            <a:graphicFrameLocks noChangeAspect="1"/>
          </p:cNvGraphicFramePr>
          <p:nvPr/>
        </p:nvGraphicFramePr>
        <p:xfrm>
          <a:off x="3352800" y="4754562"/>
          <a:ext cx="250825" cy="274638"/>
        </p:xfrm>
        <a:graphic>
          <a:graphicData uri="http://schemas.openxmlformats.org/presentationml/2006/ole">
            <p:oleObj spid="_x0000_s9225" name="Equation" r:id="rId12" imgW="126720" imgH="139680" progId="Equation.DSMT4">
              <p:embed/>
            </p:oleObj>
          </a:graphicData>
        </a:graphic>
      </p:graphicFrame>
      <p:cxnSp>
        <p:nvCxnSpPr>
          <p:cNvPr id="21" name="Straight Arrow Connector 20"/>
          <p:cNvCxnSpPr/>
          <p:nvPr/>
        </p:nvCxnSpPr>
        <p:spPr>
          <a:xfrm>
            <a:off x="2667000" y="5029200"/>
            <a:ext cx="1600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AndyFrench\Documents\AF\Reference\Physics\06 Topics VI\11. Electrical &amp; Gravitational fields\Lagrangian points\Earth &amp; moon\lagrangian 2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68619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" y="6400800"/>
            <a:ext cx="1532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Earth &amp; Moon</a:t>
            </a:r>
            <a:endParaRPr lang="en-GB" b="1" dirty="0"/>
          </a:p>
        </p:txBody>
      </p:sp>
      <p:pic>
        <p:nvPicPr>
          <p:cNvPr id="1027" name="Picture 3" descr="E:\AndyFrench\Documents\AF\Reference\Physics\06 Topics VI\15. Cosmology\MATLAB planet plotter\bauble 1 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199"/>
            <a:ext cx="990600" cy="970133"/>
          </a:xfrm>
          <a:prstGeom prst="rect">
            <a:avLst/>
          </a:prstGeom>
          <a:noFill/>
        </p:spPr>
      </p:pic>
      <p:pic>
        <p:nvPicPr>
          <p:cNvPr id="1028" name="Picture 4" descr="E:\AndyFrench\Documents\AF\Reference\Physics\06 Topics VI\15. Cosmology\MATLAB planet plotter\bauble 2 M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152400"/>
            <a:ext cx="762000" cy="7646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81600" y="290726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2907712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96854" y="2944614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01105" y="1751652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813216" y="450696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AndyFrench\Documents\AF\Reference\Physics\06 Topics VI\11. Electrical &amp; Gravitational fields\Lagrangian points\Earth &amp; moon\lagrangian 3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8"/>
            <a:ext cx="9144000" cy="68619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" y="6400800"/>
            <a:ext cx="1532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Earth &amp; Moon</a:t>
            </a:r>
            <a:endParaRPr lang="en-GB" b="1" dirty="0"/>
          </a:p>
        </p:txBody>
      </p:sp>
      <p:pic>
        <p:nvPicPr>
          <p:cNvPr id="4" name="Picture 3" descr="E:\AndyFrench\Documents\AF\Reference\Physics\06 Topics VI\15. Cosmology\MATLAB planet plotter\bauble 1 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199"/>
            <a:ext cx="990600" cy="970133"/>
          </a:xfrm>
          <a:prstGeom prst="rect">
            <a:avLst/>
          </a:prstGeom>
          <a:noFill/>
        </p:spPr>
      </p:pic>
      <p:pic>
        <p:nvPicPr>
          <p:cNvPr id="5" name="Picture 4" descr="E:\AndyFrench\Documents\AF\Reference\Physics\06 Topics VI\15. Cosmology\MATLAB planet plotter\bauble 2 M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152400"/>
            <a:ext cx="762000" cy="764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AndyFrench\Documents\AF\Reference\Physics\06 Topics VI\11. Electrical &amp; Gravitational fields\Lagrangian points\Pluto &amp; Charon\lagrangian 2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68619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" y="6400800"/>
            <a:ext cx="1641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Pluto &amp; </a:t>
            </a:r>
            <a:r>
              <a:rPr lang="en-GB" b="1" dirty="0" err="1" smtClean="0"/>
              <a:t>Charon</a:t>
            </a:r>
            <a:endParaRPr lang="en-GB" b="1" dirty="0"/>
          </a:p>
        </p:txBody>
      </p:sp>
      <p:pic>
        <p:nvPicPr>
          <p:cNvPr id="24579" name="Picture 3" descr="E:\AndyFrench\Documents\AF\Reference\Physics\06 Topics VI\15. Cosmology\MATLAB planet plotter\bauble 2 Char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152400"/>
            <a:ext cx="813520" cy="819150"/>
          </a:xfrm>
          <a:prstGeom prst="rect">
            <a:avLst/>
          </a:prstGeom>
          <a:noFill/>
        </p:spPr>
      </p:pic>
      <p:pic>
        <p:nvPicPr>
          <p:cNvPr id="6" name="Picture 2" descr="E:\AndyFrench\Documents\AF\Reference\Physics\06 Topics VI\15. Cosmology\MATLAB planet plotter\bauble 2 pluto new horizo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998188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AndyFrench\Documents\AF\Reference\Physics\06 Topics VI\11. Electrical &amp; Gravitational fields\Lagrangian points\Pluto &amp; Charon\lagrangian 3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68619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" y="6400800"/>
            <a:ext cx="1641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Pluto &amp; </a:t>
            </a:r>
            <a:r>
              <a:rPr lang="en-GB" b="1" dirty="0" err="1" smtClean="0"/>
              <a:t>Charon</a:t>
            </a:r>
            <a:endParaRPr lang="en-GB" b="1" dirty="0"/>
          </a:p>
        </p:txBody>
      </p:sp>
      <p:pic>
        <p:nvPicPr>
          <p:cNvPr id="5" name="Picture 3" descr="E:\AndyFrench\Documents\AF\Reference\Physics\06 Topics VI\15. Cosmology\MATLAB planet plotter\bauble 2 Char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152400"/>
            <a:ext cx="813520" cy="819150"/>
          </a:xfrm>
          <a:prstGeom prst="rect">
            <a:avLst/>
          </a:prstGeom>
          <a:noFill/>
        </p:spPr>
      </p:pic>
      <p:pic>
        <p:nvPicPr>
          <p:cNvPr id="6" name="Picture 2" descr="E:\AndyFrench\Documents\AF\Reference\Physics\06 Topics VI\15. Cosmology\MATLAB planet plotter\bauble 2 pluto new horizo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76200"/>
            <a:ext cx="998188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AndyFrench\Documents\AF\Reference\Physics\06 Topics VI\11. Electrical &amp; Gravitational fields\Lagrangian points\Earth &amp; half earth\lagrangian 2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68619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" y="6400800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Earth &amp; half Earth – moon separation</a:t>
            </a:r>
            <a:endParaRPr lang="en-GB" b="1" dirty="0"/>
          </a:p>
        </p:txBody>
      </p:sp>
      <p:pic>
        <p:nvPicPr>
          <p:cNvPr id="6" name="Picture 3" descr="E:\AndyFrench\Documents\AF\Reference\Physics\06 Topics VI\15. Cosmology\MATLAB planet plotter\bauble 1 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199"/>
            <a:ext cx="990600" cy="970133"/>
          </a:xfrm>
          <a:prstGeom prst="rect">
            <a:avLst/>
          </a:prstGeom>
          <a:noFill/>
        </p:spPr>
      </p:pic>
      <p:pic>
        <p:nvPicPr>
          <p:cNvPr id="7" name="Picture 3" descr="E:\AndyFrench\Documents\AF\Reference\Physics\06 Topics VI\15. Cosmology\MATLAB planet plotter\bauble 1 ear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228600"/>
            <a:ext cx="685800" cy="671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AndyFrench\Documents\AF\Reference\Physics\06 Topics VI\11. Electrical &amp; Gravitational fields\Lagrangian points\Earth &amp; half earth\lagrangian 3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68619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" y="6400800"/>
            <a:ext cx="373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Earth &amp; half Earth – moon separation</a:t>
            </a:r>
            <a:endParaRPr lang="en-GB" b="1" dirty="0"/>
          </a:p>
        </p:txBody>
      </p:sp>
      <p:pic>
        <p:nvPicPr>
          <p:cNvPr id="5" name="Picture 3" descr="E:\AndyFrench\Documents\AF\Reference\Physics\06 Topics VI\15. Cosmology\MATLAB planet plotter\bauble 1 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199"/>
            <a:ext cx="990600" cy="970133"/>
          </a:xfrm>
          <a:prstGeom prst="rect">
            <a:avLst/>
          </a:prstGeom>
          <a:noFill/>
        </p:spPr>
      </p:pic>
      <p:pic>
        <p:nvPicPr>
          <p:cNvPr id="6" name="Picture 3" descr="E:\AndyFrench\Documents\AF\Reference\Physics\06 Topics VI\15. Cosmology\MATLAB planet plotter\bauble 1 ear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228600"/>
            <a:ext cx="685800" cy="671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AndyFrench\Documents\AF\Reference\Physics\06 Topics VI\11. Electrical &amp; Gravitational fields\Lagrangian points\Sun &amp; Jupiter\lagrangian 2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3970"/>
            <a:ext cx="9144001" cy="68619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" y="6400800"/>
            <a:ext cx="1462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Sun &amp; Jupiter</a:t>
            </a:r>
            <a:endParaRPr lang="en-GB" b="1" dirty="0"/>
          </a:p>
        </p:txBody>
      </p:sp>
      <p:pic>
        <p:nvPicPr>
          <p:cNvPr id="7171" name="Picture 3" descr="E:\AndyFrench\Documents\AF\Reference\Physics\06 Topics VI\15. Cosmology\MATLAB planet plotter\Misc\S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979488" cy="973182"/>
          </a:xfrm>
          <a:prstGeom prst="rect">
            <a:avLst/>
          </a:prstGeom>
          <a:noFill/>
        </p:spPr>
      </p:pic>
      <p:pic>
        <p:nvPicPr>
          <p:cNvPr id="7172" name="Picture 4" descr="E:\AndyFrench\Documents\AF\Reference\Physics\06 Topics VI\15. Cosmology\MATLAB planet plotter\bauble 2 jupi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152400"/>
            <a:ext cx="719487" cy="7174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940573" y="654008"/>
            <a:ext cx="11387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Location</a:t>
            </a:r>
          </a:p>
          <a:p>
            <a:r>
              <a:rPr lang="en-GB" dirty="0" smtClean="0"/>
              <a:t>of ‘Trojan’</a:t>
            </a:r>
          </a:p>
          <a:p>
            <a:r>
              <a:rPr lang="en-GB" dirty="0" smtClean="0"/>
              <a:t>asteroids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129118" y="1235348"/>
            <a:ext cx="799343" cy="853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AndyFrench\Documents\AF\Reference\Physics\06 Topics VI\11. Electrical &amp; Gravitational fields\Lagrangian points\Sun &amp; Jupiter\lagrangian 3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68619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" y="6400800"/>
            <a:ext cx="1462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Sun &amp; Jupiter</a:t>
            </a:r>
            <a:endParaRPr lang="en-GB" b="1" dirty="0"/>
          </a:p>
        </p:txBody>
      </p:sp>
      <p:pic>
        <p:nvPicPr>
          <p:cNvPr id="5" name="Picture 3" descr="E:\AndyFrench\Documents\AF\Reference\Physics\06 Topics VI\15. Cosmology\MATLAB planet plotter\Misc\S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979488" cy="973182"/>
          </a:xfrm>
          <a:prstGeom prst="rect">
            <a:avLst/>
          </a:prstGeom>
          <a:noFill/>
        </p:spPr>
      </p:pic>
      <p:pic>
        <p:nvPicPr>
          <p:cNvPr id="6" name="Picture 4" descr="E:\AndyFrench\Documents\AF\Reference\Physics\06 Topics VI\15. Cosmology\MATLAB planet plotter\bauble 2 jupi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152400"/>
            <a:ext cx="719487" cy="717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123</Words>
  <Application>Microsoft Office PowerPoint</Application>
  <PresentationFormat>On-screen Show (4:3)</PresentationFormat>
  <Paragraphs>25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MathType 6.0 Equation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9</cp:revision>
  <dcterms:created xsi:type="dcterms:W3CDTF">2006-08-16T00:00:00Z</dcterms:created>
  <dcterms:modified xsi:type="dcterms:W3CDTF">2017-09-19T17:11:36Z</dcterms:modified>
</cp:coreProperties>
</file>