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92" r:id="rId26"/>
    <p:sldId id="281" r:id="rId27"/>
    <p:sldId id="282" r:id="rId28"/>
    <p:sldId id="283" r:id="rId29"/>
    <p:sldId id="284" r:id="rId30"/>
    <p:sldId id="290" r:id="rId31"/>
    <p:sldId id="285" r:id="rId32"/>
    <p:sldId id="286" r:id="rId33"/>
    <p:sldId id="287" r:id="rId34"/>
    <p:sldId id="288" r:id="rId35"/>
    <p:sldId id="291" r:id="rId36"/>
    <p:sldId id="289" r:id="rId3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15" d="100"/>
          <a:sy n="115" d="100"/>
        </p:scale>
        <p:origin x="-151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w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w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wmf"/></Relationships>
</file>

<file path=ppt/drawings/_rels/vmlDrawing13.vml.rels><?xml version="1.0" encoding="UTF-8" standalone="yes"?>
<Relationships xmlns="http://schemas.openxmlformats.org/package/2006/relationships"><Relationship Id="rId2" Type="http://schemas.openxmlformats.org/officeDocument/2006/relationships/image" Target="../media/image22.wmf"/><Relationship Id="rId1" Type="http://schemas.openxmlformats.org/officeDocument/2006/relationships/image" Target="../media/image21.wmf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wmf"/></Relationships>
</file>

<file path=ppt/drawings/_rels/vmlDrawing15.vml.rels><?xml version="1.0" encoding="UTF-8" standalone="yes"?>
<Relationships xmlns="http://schemas.openxmlformats.org/package/2006/relationships"><Relationship Id="rId2" Type="http://schemas.openxmlformats.org/officeDocument/2006/relationships/image" Target="../media/image26.wmf"/><Relationship Id="rId1" Type="http://schemas.openxmlformats.org/officeDocument/2006/relationships/image" Target="../media/image25.wmf"/></Relationships>
</file>

<file path=ppt/drawings/_rels/vmlDrawing16.vml.rels><?xml version="1.0" encoding="UTF-8" standalone="yes"?>
<Relationships xmlns="http://schemas.openxmlformats.org/package/2006/relationships"><Relationship Id="rId3" Type="http://schemas.openxmlformats.org/officeDocument/2006/relationships/image" Target="../media/image29.wmf"/><Relationship Id="rId2" Type="http://schemas.openxmlformats.org/officeDocument/2006/relationships/image" Target="../media/image28.wmf"/><Relationship Id="rId1" Type="http://schemas.openxmlformats.org/officeDocument/2006/relationships/image" Target="../media/image27.wmf"/></Relationships>
</file>

<file path=ppt/drawings/_rels/vmlDrawing17.vml.rels><?xml version="1.0" encoding="UTF-8" standalone="yes"?>
<Relationships xmlns="http://schemas.openxmlformats.org/package/2006/relationships"><Relationship Id="rId3" Type="http://schemas.openxmlformats.org/officeDocument/2006/relationships/image" Target="../media/image32.wmf"/><Relationship Id="rId2" Type="http://schemas.openxmlformats.org/officeDocument/2006/relationships/image" Target="../media/image31.wmf"/><Relationship Id="rId1" Type="http://schemas.openxmlformats.org/officeDocument/2006/relationships/image" Target="../media/image30.wmf"/></Relationships>
</file>

<file path=ppt/drawings/_rels/vmlDrawing18.vml.rels><?xml version="1.0" encoding="UTF-8" standalone="yes"?>
<Relationships xmlns="http://schemas.openxmlformats.org/package/2006/relationships"><Relationship Id="rId3" Type="http://schemas.openxmlformats.org/officeDocument/2006/relationships/image" Target="../media/image35.wmf"/><Relationship Id="rId2" Type="http://schemas.openxmlformats.org/officeDocument/2006/relationships/image" Target="../media/image34.wmf"/><Relationship Id="rId1" Type="http://schemas.openxmlformats.org/officeDocument/2006/relationships/image" Target="../media/image33.wmf"/></Relationships>
</file>

<file path=ppt/drawings/_rels/vmlDrawing19.vml.rels><?xml version="1.0" encoding="UTF-8" standalone="yes"?>
<Relationships xmlns="http://schemas.openxmlformats.org/package/2006/relationships"><Relationship Id="rId3" Type="http://schemas.openxmlformats.org/officeDocument/2006/relationships/image" Target="../media/image39.wmf"/><Relationship Id="rId2" Type="http://schemas.openxmlformats.org/officeDocument/2006/relationships/image" Target="../media/image38.wmf"/><Relationship Id="rId1" Type="http://schemas.openxmlformats.org/officeDocument/2006/relationships/image" Target="../media/image37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drawings/_rels/vmlDrawing20.vml.rels><?xml version="1.0" encoding="UTF-8" standalone="yes"?>
<Relationships xmlns="http://schemas.openxmlformats.org/package/2006/relationships"><Relationship Id="rId3" Type="http://schemas.openxmlformats.org/officeDocument/2006/relationships/image" Target="../media/image39.wmf"/><Relationship Id="rId2" Type="http://schemas.openxmlformats.org/officeDocument/2006/relationships/image" Target="../media/image38.wmf"/><Relationship Id="rId1" Type="http://schemas.openxmlformats.org/officeDocument/2006/relationships/image" Target="../media/image37.wmf"/></Relationships>
</file>

<file path=ppt/drawings/_rels/vmlDrawing21.vml.rels><?xml version="1.0" encoding="UTF-8" standalone="yes"?>
<Relationships xmlns="http://schemas.openxmlformats.org/package/2006/relationships"><Relationship Id="rId2" Type="http://schemas.openxmlformats.org/officeDocument/2006/relationships/image" Target="../media/image43.wmf"/><Relationship Id="rId1" Type="http://schemas.openxmlformats.org/officeDocument/2006/relationships/image" Target="../media/image42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image" Target="../media/image8.wmf"/></Relationships>
</file>

<file path=ppt/drawings/_rels/vmlDrawing5.v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image" Target="../media/image10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w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w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12/5/2012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12/5/2012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12/5/2012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12/5/2012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5" Type="http://schemas.openxmlformats.org/officeDocument/2006/relationships/oleObject" Target="../embeddings/oleObject1.bin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4" Type="http://schemas.openxmlformats.org/officeDocument/2006/relationships/oleObject" Target="../embeddings/oleObject9.bin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4" Type="http://schemas.openxmlformats.org/officeDocument/2006/relationships/oleObject" Target="../embeddings/oleObject10.bin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0.v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1.v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2.v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3.vml"/><Relationship Id="rId4" Type="http://schemas.openxmlformats.org/officeDocument/2006/relationships/oleObject" Target="../embeddings/oleObject16.bin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4.v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5.vml"/><Relationship Id="rId4" Type="http://schemas.openxmlformats.org/officeDocument/2006/relationships/oleObject" Target="../embeddings/oleObject19.bin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6.vml"/><Relationship Id="rId5" Type="http://schemas.openxmlformats.org/officeDocument/2006/relationships/oleObject" Target="../embeddings/oleObject22.bin"/><Relationship Id="rId4" Type="http://schemas.openxmlformats.org/officeDocument/2006/relationships/oleObject" Target="../embeddings/oleObject21.bin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7.vml"/><Relationship Id="rId5" Type="http://schemas.openxmlformats.org/officeDocument/2006/relationships/oleObject" Target="../embeddings/oleObject25.bin"/><Relationship Id="rId4" Type="http://schemas.openxmlformats.org/officeDocument/2006/relationships/oleObject" Target="../embeddings/oleObject24.bin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8.vml"/><Relationship Id="rId5" Type="http://schemas.openxmlformats.org/officeDocument/2006/relationships/oleObject" Target="../embeddings/oleObject28.bin"/><Relationship Id="rId4" Type="http://schemas.openxmlformats.org/officeDocument/2006/relationships/oleObject" Target="../embeddings/oleObject27.bin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9.vml"/><Relationship Id="rId5" Type="http://schemas.openxmlformats.org/officeDocument/2006/relationships/oleObject" Target="../embeddings/oleObject31.bin"/><Relationship Id="rId4" Type="http://schemas.openxmlformats.org/officeDocument/2006/relationships/oleObject" Target="../embeddings/oleObject30.bin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0.vml"/><Relationship Id="rId5" Type="http://schemas.openxmlformats.org/officeDocument/2006/relationships/oleObject" Target="../embeddings/oleObject34.bin"/><Relationship Id="rId4" Type="http://schemas.openxmlformats.org/officeDocument/2006/relationships/oleObject" Target="../embeddings/oleObject33.bin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1.vml"/><Relationship Id="rId5" Type="http://schemas.openxmlformats.org/officeDocument/2006/relationships/oleObject" Target="../embeddings/oleObject36.bin"/><Relationship Id="rId4" Type="http://schemas.openxmlformats.org/officeDocument/2006/relationships/oleObject" Target="../embeddings/oleObject35.bin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oleObject2.bin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oleObject" Target="../embeddings/oleObject3.bin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4" Type="http://schemas.openxmlformats.org/officeDocument/2006/relationships/oleObject" Target="../embeddings/oleObject5.bin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4" Type="http://schemas.openxmlformats.org/officeDocument/2006/relationships/oleObject" Target="../embeddings/oleObject7.bin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4" Type="http://schemas.openxmlformats.org/officeDocument/2006/relationships/oleObject" Target="../embeddings/oleObject8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6">
                <a:lumMod val="60000"/>
                <a:lumOff val="4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3883" y="1978429"/>
            <a:ext cx="4500117" cy="48795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1" name="Picture 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4899774" cy="4323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-199505" y="4482934"/>
            <a:ext cx="4983480" cy="1470025"/>
          </a:xfrm>
        </p:spPr>
        <p:txBody>
          <a:bodyPr/>
          <a:lstStyle/>
          <a:p>
            <a:r>
              <a:rPr lang="en-GB" dirty="0" smtClean="0"/>
              <a:t>Transformations </a:t>
            </a:r>
            <a:br>
              <a:rPr lang="en-GB" dirty="0" smtClean="0"/>
            </a:br>
            <a:r>
              <a:rPr lang="en-GB" dirty="0" smtClean="0"/>
              <a:t>using matrices quiz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-432265" y="5947764"/>
            <a:ext cx="5669281" cy="785554"/>
          </a:xfrm>
        </p:spPr>
        <p:txBody>
          <a:bodyPr>
            <a:normAutofit fontScale="77500" lnSpcReduction="20000"/>
          </a:bodyPr>
          <a:lstStyle/>
          <a:p>
            <a:r>
              <a:rPr lang="en-GB" dirty="0" smtClean="0"/>
              <a:t>Dr Andrew French. </a:t>
            </a:r>
          </a:p>
          <a:p>
            <a:r>
              <a:rPr lang="en-GB" dirty="0" smtClean="0"/>
              <a:t>Jan 2012</a:t>
            </a:r>
            <a:endParaRPr lang="en-GB" dirty="0"/>
          </a:p>
        </p:txBody>
      </p:sp>
      <p:graphicFrame>
        <p:nvGraphicFramePr>
          <p:cNvPr id="20482" name="Object 2"/>
          <p:cNvGraphicFramePr>
            <a:graphicFrameLocks noChangeAspect="1"/>
          </p:cNvGraphicFramePr>
          <p:nvPr/>
        </p:nvGraphicFramePr>
        <p:xfrm>
          <a:off x="5090566" y="8308"/>
          <a:ext cx="3812366" cy="3434741"/>
        </p:xfrm>
        <a:graphic>
          <a:graphicData uri="http://schemas.openxmlformats.org/presentationml/2006/ole">
            <p:oleObj spid="_x0000_s20482" name="Equation" r:id="rId5" imgW="507960" imgH="4572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1981200"/>
            <a:ext cx="7235825" cy="4565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90600"/>
          </a:xfrm>
        </p:spPr>
        <p:txBody>
          <a:bodyPr/>
          <a:lstStyle/>
          <a:p>
            <a:r>
              <a:rPr lang="en-GB" dirty="0" smtClean="0"/>
              <a:t>Question 5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838200"/>
            <a:ext cx="8458200" cy="4525963"/>
          </a:xfrm>
        </p:spPr>
        <p:txBody>
          <a:bodyPr/>
          <a:lstStyle/>
          <a:p>
            <a:r>
              <a:rPr lang="en-GB" dirty="0" smtClean="0"/>
              <a:t>Write down the matrix corresponding to the transformation of the orange to the blue square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" y="1981200"/>
            <a:ext cx="7235825" cy="4565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90600"/>
          </a:xfrm>
        </p:spPr>
        <p:txBody>
          <a:bodyPr/>
          <a:lstStyle/>
          <a:p>
            <a:r>
              <a:rPr lang="en-GB" dirty="0" smtClean="0"/>
              <a:t>Question 5 - solution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838200"/>
            <a:ext cx="8458200" cy="4525963"/>
          </a:xfrm>
        </p:spPr>
        <p:txBody>
          <a:bodyPr/>
          <a:lstStyle/>
          <a:p>
            <a:r>
              <a:rPr lang="en-GB" dirty="0" smtClean="0"/>
              <a:t>Write down the matrix corresponding to the transformation of the orange to the blue square</a:t>
            </a:r>
            <a:endParaRPr lang="en-GB" dirty="0"/>
          </a:p>
        </p:txBody>
      </p:sp>
      <p:graphicFrame>
        <p:nvGraphicFramePr>
          <p:cNvPr id="9218" name="Object 2"/>
          <p:cNvGraphicFramePr>
            <a:graphicFrameLocks noChangeAspect="1"/>
          </p:cNvGraphicFramePr>
          <p:nvPr/>
        </p:nvGraphicFramePr>
        <p:xfrm>
          <a:off x="5227638" y="2057400"/>
          <a:ext cx="2708275" cy="2074863"/>
        </p:xfrm>
        <a:graphic>
          <a:graphicData uri="http://schemas.openxmlformats.org/presentationml/2006/ole">
            <p:oleObj spid="_x0000_s9218" name="Equation" r:id="rId4" imgW="596880" imgH="4572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1981200"/>
            <a:ext cx="7235825" cy="4565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90600"/>
          </a:xfrm>
        </p:spPr>
        <p:txBody>
          <a:bodyPr/>
          <a:lstStyle/>
          <a:p>
            <a:r>
              <a:rPr lang="en-GB" dirty="0" smtClean="0"/>
              <a:t>Question 6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838200"/>
            <a:ext cx="8458200" cy="4525963"/>
          </a:xfrm>
        </p:spPr>
        <p:txBody>
          <a:bodyPr/>
          <a:lstStyle/>
          <a:p>
            <a:r>
              <a:rPr lang="en-GB" dirty="0" smtClean="0"/>
              <a:t>Write down the matrix corresponding to the transformation of the blue to the orange square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981200"/>
            <a:ext cx="7235825" cy="4565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90600"/>
          </a:xfrm>
        </p:spPr>
        <p:txBody>
          <a:bodyPr/>
          <a:lstStyle/>
          <a:p>
            <a:r>
              <a:rPr lang="en-GB" dirty="0" smtClean="0"/>
              <a:t>Question 6 - solution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838200"/>
            <a:ext cx="8458200" cy="4525963"/>
          </a:xfrm>
        </p:spPr>
        <p:txBody>
          <a:bodyPr/>
          <a:lstStyle/>
          <a:p>
            <a:r>
              <a:rPr lang="en-GB" dirty="0" smtClean="0"/>
              <a:t>Write down the matrix corresponding to the transformation of the blue to the orange square</a:t>
            </a:r>
            <a:endParaRPr lang="en-GB" dirty="0"/>
          </a:p>
        </p:txBody>
      </p:sp>
      <p:graphicFrame>
        <p:nvGraphicFramePr>
          <p:cNvPr id="10242" name="Object 2"/>
          <p:cNvGraphicFramePr>
            <a:graphicFrameLocks noChangeAspect="1"/>
          </p:cNvGraphicFramePr>
          <p:nvPr/>
        </p:nvGraphicFramePr>
        <p:xfrm>
          <a:off x="4038600" y="2667000"/>
          <a:ext cx="4720519" cy="1066800"/>
        </p:xfrm>
        <a:graphic>
          <a:graphicData uri="http://schemas.openxmlformats.org/presentationml/2006/ole">
            <p:oleObj spid="_x0000_s10242" name="Equation" r:id="rId4" imgW="2247840" imgH="50796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90600"/>
          </a:xfrm>
        </p:spPr>
        <p:txBody>
          <a:bodyPr/>
          <a:lstStyle/>
          <a:p>
            <a:r>
              <a:rPr lang="en-GB" dirty="0" smtClean="0"/>
              <a:t>Question 7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838200"/>
            <a:ext cx="8458200" cy="4525963"/>
          </a:xfrm>
        </p:spPr>
        <p:txBody>
          <a:bodyPr/>
          <a:lstStyle/>
          <a:p>
            <a:r>
              <a:rPr lang="en-GB" dirty="0" smtClean="0"/>
              <a:t>Write down the matrix corresponding to the transformation described by the following sequence of basis vector transformations</a:t>
            </a:r>
            <a:endParaRPr lang="en-GB" dirty="0"/>
          </a:p>
        </p:txBody>
      </p:sp>
      <p:cxnSp>
        <p:nvCxnSpPr>
          <p:cNvPr id="6" name="Straight Arrow Connector 5"/>
          <p:cNvCxnSpPr/>
          <p:nvPr/>
        </p:nvCxnSpPr>
        <p:spPr>
          <a:xfrm flipV="1">
            <a:off x="1676400" y="3048000"/>
            <a:ext cx="0" cy="762000"/>
          </a:xfrm>
          <a:prstGeom prst="straightConnector1">
            <a:avLst/>
          </a:prstGeom>
          <a:ln w="31750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>
            <a:off x="1676400" y="3810000"/>
            <a:ext cx="838200" cy="0"/>
          </a:xfrm>
          <a:prstGeom prst="straightConnector1">
            <a:avLst/>
          </a:prstGeom>
          <a:ln w="317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" name="Group 10"/>
          <p:cNvGrpSpPr/>
          <p:nvPr/>
        </p:nvGrpSpPr>
        <p:grpSpPr>
          <a:xfrm rot="5400000">
            <a:off x="3848100" y="3848100"/>
            <a:ext cx="838200" cy="762000"/>
            <a:chOff x="2286000" y="2971800"/>
            <a:chExt cx="838200" cy="762000"/>
          </a:xfrm>
        </p:grpSpPr>
        <p:cxnSp>
          <p:nvCxnSpPr>
            <p:cNvPr id="9" name="Straight Arrow Connector 8"/>
            <p:cNvCxnSpPr/>
            <p:nvPr/>
          </p:nvCxnSpPr>
          <p:spPr>
            <a:xfrm flipV="1">
              <a:off x="2286000" y="2971800"/>
              <a:ext cx="0" cy="762000"/>
            </a:xfrm>
            <a:prstGeom prst="straightConnector1">
              <a:avLst/>
            </a:prstGeom>
            <a:ln w="31750">
              <a:solidFill>
                <a:srgbClr val="0070C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Arrow Connector 9"/>
            <p:cNvCxnSpPr/>
            <p:nvPr/>
          </p:nvCxnSpPr>
          <p:spPr>
            <a:xfrm>
              <a:off x="2286000" y="3733800"/>
              <a:ext cx="838200" cy="0"/>
            </a:xfrm>
            <a:prstGeom prst="straightConnector1">
              <a:avLst/>
            </a:prstGeom>
            <a:ln w="3175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" name="Group 11"/>
          <p:cNvGrpSpPr/>
          <p:nvPr/>
        </p:nvGrpSpPr>
        <p:grpSpPr>
          <a:xfrm rot="5400000" flipV="1">
            <a:off x="6210300" y="3924300"/>
            <a:ext cx="838200" cy="762000"/>
            <a:chOff x="2286000" y="2971800"/>
            <a:chExt cx="838200" cy="762000"/>
          </a:xfrm>
        </p:grpSpPr>
        <p:cxnSp>
          <p:nvCxnSpPr>
            <p:cNvPr id="13" name="Straight Arrow Connector 12"/>
            <p:cNvCxnSpPr/>
            <p:nvPr/>
          </p:nvCxnSpPr>
          <p:spPr>
            <a:xfrm flipV="1">
              <a:off x="2286000" y="2971800"/>
              <a:ext cx="0" cy="762000"/>
            </a:xfrm>
            <a:prstGeom prst="straightConnector1">
              <a:avLst/>
            </a:prstGeom>
            <a:ln w="31750">
              <a:solidFill>
                <a:srgbClr val="0070C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Arrow Connector 13"/>
            <p:cNvCxnSpPr/>
            <p:nvPr/>
          </p:nvCxnSpPr>
          <p:spPr>
            <a:xfrm>
              <a:off x="2286000" y="3733800"/>
              <a:ext cx="838200" cy="0"/>
            </a:xfrm>
            <a:prstGeom prst="straightConnector1">
              <a:avLst/>
            </a:prstGeom>
            <a:ln w="3175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8" name="Straight Arrow Connector 17"/>
          <p:cNvCxnSpPr/>
          <p:nvPr/>
        </p:nvCxnSpPr>
        <p:spPr>
          <a:xfrm>
            <a:off x="2895600" y="3581400"/>
            <a:ext cx="457200" cy="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>
            <a:off x="5181600" y="3581400"/>
            <a:ext cx="457200" cy="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838200" y="5562600"/>
            <a:ext cx="609461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dirty="0" smtClean="0"/>
              <a:t>Describe the overall transformation</a:t>
            </a:r>
            <a:endParaRPr lang="en-GB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90600"/>
          </a:xfrm>
        </p:spPr>
        <p:txBody>
          <a:bodyPr/>
          <a:lstStyle/>
          <a:p>
            <a:r>
              <a:rPr lang="en-GB" dirty="0" smtClean="0"/>
              <a:t>Question 7 - solution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838200"/>
            <a:ext cx="8458200" cy="4525963"/>
          </a:xfrm>
        </p:spPr>
        <p:txBody>
          <a:bodyPr/>
          <a:lstStyle/>
          <a:p>
            <a:r>
              <a:rPr lang="en-GB" dirty="0" smtClean="0"/>
              <a:t>Write down the matrix corresponding to the transformation described by the following sequence of basis vector transformations</a:t>
            </a:r>
            <a:endParaRPr lang="en-GB" dirty="0"/>
          </a:p>
        </p:txBody>
      </p:sp>
      <p:cxnSp>
        <p:nvCxnSpPr>
          <p:cNvPr id="6" name="Straight Arrow Connector 5"/>
          <p:cNvCxnSpPr/>
          <p:nvPr/>
        </p:nvCxnSpPr>
        <p:spPr>
          <a:xfrm flipV="1">
            <a:off x="838200" y="2667000"/>
            <a:ext cx="0" cy="762000"/>
          </a:xfrm>
          <a:prstGeom prst="straightConnector1">
            <a:avLst/>
          </a:prstGeom>
          <a:ln w="31750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>
            <a:off x="838200" y="3429000"/>
            <a:ext cx="838200" cy="0"/>
          </a:xfrm>
          <a:prstGeom prst="straightConnector1">
            <a:avLst/>
          </a:prstGeom>
          <a:ln w="317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" name="Group 10"/>
          <p:cNvGrpSpPr/>
          <p:nvPr/>
        </p:nvGrpSpPr>
        <p:grpSpPr>
          <a:xfrm rot="5400000">
            <a:off x="3009900" y="3467100"/>
            <a:ext cx="838200" cy="762000"/>
            <a:chOff x="2286000" y="2971800"/>
            <a:chExt cx="838200" cy="762000"/>
          </a:xfrm>
        </p:grpSpPr>
        <p:cxnSp>
          <p:nvCxnSpPr>
            <p:cNvPr id="9" name="Straight Arrow Connector 8"/>
            <p:cNvCxnSpPr/>
            <p:nvPr/>
          </p:nvCxnSpPr>
          <p:spPr>
            <a:xfrm flipV="1">
              <a:off x="2286000" y="2971800"/>
              <a:ext cx="0" cy="762000"/>
            </a:xfrm>
            <a:prstGeom prst="straightConnector1">
              <a:avLst/>
            </a:prstGeom>
            <a:ln w="31750">
              <a:solidFill>
                <a:srgbClr val="0070C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Arrow Connector 9"/>
            <p:cNvCxnSpPr/>
            <p:nvPr/>
          </p:nvCxnSpPr>
          <p:spPr>
            <a:xfrm>
              <a:off x="2286000" y="3733800"/>
              <a:ext cx="838200" cy="0"/>
            </a:xfrm>
            <a:prstGeom prst="straightConnector1">
              <a:avLst/>
            </a:prstGeom>
            <a:ln w="3175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" name="Group 11"/>
          <p:cNvGrpSpPr/>
          <p:nvPr/>
        </p:nvGrpSpPr>
        <p:grpSpPr>
          <a:xfrm rot="5400000" flipV="1">
            <a:off x="5372100" y="3543300"/>
            <a:ext cx="838200" cy="762000"/>
            <a:chOff x="2286000" y="2971800"/>
            <a:chExt cx="838200" cy="762000"/>
          </a:xfrm>
        </p:grpSpPr>
        <p:cxnSp>
          <p:nvCxnSpPr>
            <p:cNvPr id="13" name="Straight Arrow Connector 12"/>
            <p:cNvCxnSpPr/>
            <p:nvPr/>
          </p:nvCxnSpPr>
          <p:spPr>
            <a:xfrm flipV="1">
              <a:off x="2286000" y="2971800"/>
              <a:ext cx="0" cy="762000"/>
            </a:xfrm>
            <a:prstGeom prst="straightConnector1">
              <a:avLst/>
            </a:prstGeom>
            <a:ln w="31750">
              <a:solidFill>
                <a:srgbClr val="0070C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Arrow Connector 13"/>
            <p:cNvCxnSpPr/>
            <p:nvPr/>
          </p:nvCxnSpPr>
          <p:spPr>
            <a:xfrm>
              <a:off x="2286000" y="3733800"/>
              <a:ext cx="838200" cy="0"/>
            </a:xfrm>
            <a:prstGeom prst="straightConnector1">
              <a:avLst/>
            </a:prstGeom>
            <a:ln w="3175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8" name="Straight Arrow Connector 17"/>
          <p:cNvCxnSpPr/>
          <p:nvPr/>
        </p:nvCxnSpPr>
        <p:spPr>
          <a:xfrm>
            <a:off x="2057400" y="3200400"/>
            <a:ext cx="457200" cy="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>
            <a:off x="4343400" y="3200400"/>
            <a:ext cx="457200" cy="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1266" name="Object 2"/>
          <p:cNvGraphicFramePr>
            <a:graphicFrameLocks noChangeAspect="1"/>
          </p:cNvGraphicFramePr>
          <p:nvPr/>
        </p:nvGraphicFramePr>
        <p:xfrm>
          <a:off x="6596149" y="2980113"/>
          <a:ext cx="2290967" cy="1617663"/>
        </p:xfrm>
        <a:graphic>
          <a:graphicData uri="http://schemas.openxmlformats.org/presentationml/2006/ole">
            <p:oleObj spid="_x0000_s11266" name="Equation" r:id="rId3" imgW="647640" imgH="457200" progId="Equation.3">
              <p:embed/>
            </p:oleObj>
          </a:graphicData>
        </a:graphic>
      </p:graphicFrame>
      <p:sp>
        <p:nvSpPr>
          <p:cNvPr id="16" name="TextBox 15"/>
          <p:cNvSpPr txBox="1"/>
          <p:nvPr/>
        </p:nvSpPr>
        <p:spPr>
          <a:xfrm>
            <a:off x="926868" y="5016730"/>
            <a:ext cx="455121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 smtClean="0">
                <a:solidFill>
                  <a:srgbClr val="FF0000"/>
                </a:solidFill>
              </a:rPr>
              <a:t>Reflection in the line y = -x</a:t>
            </a:r>
            <a:endParaRPr lang="en-GB" sz="3200" dirty="0">
              <a:solidFill>
                <a:srgbClr val="FF0000"/>
              </a:solidFill>
            </a:endParaRPr>
          </a:p>
        </p:txBody>
      </p:sp>
      <p:cxnSp>
        <p:nvCxnSpPr>
          <p:cNvPr id="17" name="Straight Arrow Connector 16"/>
          <p:cNvCxnSpPr/>
          <p:nvPr/>
        </p:nvCxnSpPr>
        <p:spPr>
          <a:xfrm flipV="1">
            <a:off x="7086600" y="5105400"/>
            <a:ext cx="0" cy="762000"/>
          </a:xfrm>
          <a:prstGeom prst="straightConnector1">
            <a:avLst/>
          </a:prstGeom>
          <a:ln w="31750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>
            <a:off x="7086600" y="5867400"/>
            <a:ext cx="838200" cy="0"/>
          </a:xfrm>
          <a:prstGeom prst="straightConnector1">
            <a:avLst/>
          </a:prstGeom>
          <a:ln w="317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2" name="Group 11"/>
          <p:cNvGrpSpPr/>
          <p:nvPr/>
        </p:nvGrpSpPr>
        <p:grpSpPr>
          <a:xfrm rot="5400000" flipV="1">
            <a:off x="6286500" y="5905500"/>
            <a:ext cx="838200" cy="762000"/>
            <a:chOff x="2286000" y="2971800"/>
            <a:chExt cx="838200" cy="762000"/>
          </a:xfrm>
        </p:grpSpPr>
        <p:cxnSp>
          <p:nvCxnSpPr>
            <p:cNvPr id="23" name="Straight Arrow Connector 22"/>
            <p:cNvCxnSpPr/>
            <p:nvPr/>
          </p:nvCxnSpPr>
          <p:spPr>
            <a:xfrm flipV="1">
              <a:off x="2286000" y="2971800"/>
              <a:ext cx="0" cy="762000"/>
            </a:xfrm>
            <a:prstGeom prst="straightConnector1">
              <a:avLst/>
            </a:prstGeom>
            <a:ln w="31750">
              <a:solidFill>
                <a:srgbClr val="0070C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Arrow Connector 23"/>
            <p:cNvCxnSpPr/>
            <p:nvPr/>
          </p:nvCxnSpPr>
          <p:spPr>
            <a:xfrm>
              <a:off x="2286000" y="3733800"/>
              <a:ext cx="838200" cy="0"/>
            </a:xfrm>
            <a:prstGeom prst="straightConnector1">
              <a:avLst/>
            </a:prstGeom>
            <a:ln w="3175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6" name="Straight Connector 25"/>
          <p:cNvCxnSpPr/>
          <p:nvPr/>
        </p:nvCxnSpPr>
        <p:spPr>
          <a:xfrm>
            <a:off x="6341226" y="5248102"/>
            <a:ext cx="1600200" cy="1295400"/>
          </a:xfrm>
          <a:prstGeom prst="line">
            <a:avLst/>
          </a:prstGeom>
          <a:ln>
            <a:solidFill>
              <a:schemeClr val="tx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90600"/>
          </a:xfrm>
        </p:spPr>
        <p:txBody>
          <a:bodyPr/>
          <a:lstStyle/>
          <a:p>
            <a:r>
              <a:rPr lang="en-GB" dirty="0" smtClean="0"/>
              <a:t>Question 8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838200"/>
            <a:ext cx="8458200" cy="4525963"/>
          </a:xfrm>
        </p:spPr>
        <p:txBody>
          <a:bodyPr/>
          <a:lstStyle/>
          <a:p>
            <a:r>
              <a:rPr lang="en-GB" dirty="0" smtClean="0"/>
              <a:t>Write down the matrix corresponding to the transformation described by the following sequence of basis vector transformations</a:t>
            </a:r>
            <a:endParaRPr lang="en-GB" dirty="0"/>
          </a:p>
        </p:txBody>
      </p:sp>
      <p:cxnSp>
        <p:nvCxnSpPr>
          <p:cNvPr id="6" name="Straight Arrow Connector 5"/>
          <p:cNvCxnSpPr/>
          <p:nvPr/>
        </p:nvCxnSpPr>
        <p:spPr>
          <a:xfrm flipV="1">
            <a:off x="1676400" y="3048000"/>
            <a:ext cx="0" cy="762000"/>
          </a:xfrm>
          <a:prstGeom prst="straightConnector1">
            <a:avLst/>
          </a:prstGeom>
          <a:ln w="31750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>
            <a:off x="1676400" y="3810000"/>
            <a:ext cx="838200" cy="0"/>
          </a:xfrm>
          <a:prstGeom prst="straightConnector1">
            <a:avLst/>
          </a:prstGeom>
          <a:ln w="317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" name="Group 10"/>
          <p:cNvGrpSpPr/>
          <p:nvPr/>
        </p:nvGrpSpPr>
        <p:grpSpPr>
          <a:xfrm rot="10800000">
            <a:off x="3971859" y="3792682"/>
            <a:ext cx="832658" cy="762000"/>
            <a:chOff x="2286000" y="2971800"/>
            <a:chExt cx="838200" cy="762000"/>
          </a:xfrm>
        </p:grpSpPr>
        <p:cxnSp>
          <p:nvCxnSpPr>
            <p:cNvPr id="9" name="Straight Arrow Connector 8"/>
            <p:cNvCxnSpPr/>
            <p:nvPr/>
          </p:nvCxnSpPr>
          <p:spPr>
            <a:xfrm flipV="1">
              <a:off x="2286000" y="2971800"/>
              <a:ext cx="0" cy="762000"/>
            </a:xfrm>
            <a:prstGeom prst="straightConnector1">
              <a:avLst/>
            </a:prstGeom>
            <a:ln w="31750">
              <a:solidFill>
                <a:srgbClr val="0070C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Arrow Connector 9"/>
            <p:cNvCxnSpPr/>
            <p:nvPr/>
          </p:nvCxnSpPr>
          <p:spPr>
            <a:xfrm>
              <a:off x="2286000" y="3733800"/>
              <a:ext cx="838200" cy="0"/>
            </a:xfrm>
            <a:prstGeom prst="straightConnector1">
              <a:avLst/>
            </a:prstGeom>
            <a:ln w="3175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3" name="Straight Arrow Connector 12"/>
          <p:cNvCxnSpPr/>
          <p:nvPr/>
        </p:nvCxnSpPr>
        <p:spPr>
          <a:xfrm rot="5400000">
            <a:off x="6797040" y="3672840"/>
            <a:ext cx="0" cy="426720"/>
          </a:xfrm>
          <a:prstGeom prst="straightConnector1">
            <a:avLst/>
          </a:prstGeom>
          <a:ln w="317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rot="5400000" flipV="1">
            <a:off x="6343303" y="4553296"/>
            <a:ext cx="1334193" cy="0"/>
          </a:xfrm>
          <a:prstGeom prst="straightConnector1">
            <a:avLst/>
          </a:prstGeom>
          <a:ln w="31750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>
            <a:off x="2895600" y="3581400"/>
            <a:ext cx="457200" cy="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>
            <a:off x="5394028" y="3581400"/>
            <a:ext cx="457200" cy="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605436" y="5562600"/>
            <a:ext cx="609461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dirty="0" smtClean="0"/>
              <a:t>Describe the overall transformation</a:t>
            </a:r>
            <a:endParaRPr lang="en-GB" sz="3200" dirty="0"/>
          </a:p>
        </p:txBody>
      </p:sp>
      <p:sp>
        <p:nvSpPr>
          <p:cNvPr id="15" name="TextBox 14"/>
          <p:cNvSpPr txBox="1"/>
          <p:nvPr/>
        </p:nvSpPr>
        <p:spPr>
          <a:xfrm>
            <a:off x="6633556" y="3516284"/>
            <a:ext cx="476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0.5</a:t>
            </a:r>
            <a:endParaRPr lang="en-GB" dirty="0"/>
          </a:p>
        </p:txBody>
      </p:sp>
      <p:sp>
        <p:nvSpPr>
          <p:cNvPr id="16" name="TextBox 15"/>
          <p:cNvSpPr txBox="1"/>
          <p:nvPr/>
        </p:nvSpPr>
        <p:spPr>
          <a:xfrm>
            <a:off x="7074131" y="4289368"/>
            <a:ext cx="476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1.5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90600"/>
          </a:xfrm>
        </p:spPr>
        <p:txBody>
          <a:bodyPr/>
          <a:lstStyle/>
          <a:p>
            <a:r>
              <a:rPr lang="en-GB" dirty="0" smtClean="0"/>
              <a:t>Question 8 - solution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838200"/>
            <a:ext cx="8458200" cy="4525963"/>
          </a:xfrm>
        </p:spPr>
        <p:txBody>
          <a:bodyPr/>
          <a:lstStyle/>
          <a:p>
            <a:r>
              <a:rPr lang="en-GB" dirty="0" smtClean="0"/>
              <a:t>Write down the matrix corresponding to the transformation described by the following sequence of basis vector transformations</a:t>
            </a:r>
            <a:endParaRPr lang="en-GB" dirty="0"/>
          </a:p>
        </p:txBody>
      </p:sp>
      <p:cxnSp>
        <p:nvCxnSpPr>
          <p:cNvPr id="6" name="Straight Arrow Connector 5"/>
          <p:cNvCxnSpPr/>
          <p:nvPr/>
        </p:nvCxnSpPr>
        <p:spPr>
          <a:xfrm flipV="1">
            <a:off x="1676400" y="3048000"/>
            <a:ext cx="0" cy="762000"/>
          </a:xfrm>
          <a:prstGeom prst="straightConnector1">
            <a:avLst/>
          </a:prstGeom>
          <a:ln w="31750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>
            <a:off x="1676400" y="3810000"/>
            <a:ext cx="838200" cy="0"/>
          </a:xfrm>
          <a:prstGeom prst="straightConnector1">
            <a:avLst/>
          </a:prstGeom>
          <a:ln w="317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" name="Group 10"/>
          <p:cNvGrpSpPr/>
          <p:nvPr/>
        </p:nvGrpSpPr>
        <p:grpSpPr>
          <a:xfrm rot="10800000">
            <a:off x="3934004" y="3792682"/>
            <a:ext cx="832658" cy="762000"/>
            <a:chOff x="2286000" y="2971800"/>
            <a:chExt cx="838200" cy="762000"/>
          </a:xfrm>
        </p:grpSpPr>
        <p:cxnSp>
          <p:nvCxnSpPr>
            <p:cNvPr id="9" name="Straight Arrow Connector 8"/>
            <p:cNvCxnSpPr/>
            <p:nvPr/>
          </p:nvCxnSpPr>
          <p:spPr>
            <a:xfrm flipV="1">
              <a:off x="2286000" y="2971800"/>
              <a:ext cx="0" cy="762000"/>
            </a:xfrm>
            <a:prstGeom prst="straightConnector1">
              <a:avLst/>
            </a:prstGeom>
            <a:ln w="31750">
              <a:solidFill>
                <a:srgbClr val="0070C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Arrow Connector 9"/>
            <p:cNvCxnSpPr/>
            <p:nvPr/>
          </p:nvCxnSpPr>
          <p:spPr>
            <a:xfrm>
              <a:off x="2286000" y="3733800"/>
              <a:ext cx="838200" cy="0"/>
            </a:xfrm>
            <a:prstGeom prst="straightConnector1">
              <a:avLst/>
            </a:prstGeom>
            <a:ln w="3175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3" name="Straight Arrow Connector 12"/>
          <p:cNvCxnSpPr/>
          <p:nvPr/>
        </p:nvCxnSpPr>
        <p:spPr>
          <a:xfrm rot="5400000">
            <a:off x="6797040" y="3672840"/>
            <a:ext cx="0" cy="426720"/>
          </a:xfrm>
          <a:prstGeom prst="straightConnector1">
            <a:avLst/>
          </a:prstGeom>
          <a:ln w="317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rot="5400000" flipV="1">
            <a:off x="6343303" y="4553296"/>
            <a:ext cx="1334193" cy="0"/>
          </a:xfrm>
          <a:prstGeom prst="straightConnector1">
            <a:avLst/>
          </a:prstGeom>
          <a:ln w="31750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>
            <a:off x="2895600" y="3581400"/>
            <a:ext cx="457200" cy="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>
            <a:off x="5422677" y="3581400"/>
            <a:ext cx="457200" cy="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6633556" y="3516284"/>
            <a:ext cx="476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0.5</a:t>
            </a:r>
            <a:endParaRPr lang="en-GB" dirty="0"/>
          </a:p>
        </p:txBody>
      </p:sp>
      <p:sp>
        <p:nvSpPr>
          <p:cNvPr id="16" name="TextBox 15"/>
          <p:cNvSpPr txBox="1"/>
          <p:nvPr/>
        </p:nvSpPr>
        <p:spPr>
          <a:xfrm>
            <a:off x="7074131" y="4289368"/>
            <a:ext cx="476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1.5</a:t>
            </a:r>
            <a:endParaRPr lang="en-GB" dirty="0"/>
          </a:p>
        </p:txBody>
      </p:sp>
      <p:graphicFrame>
        <p:nvGraphicFramePr>
          <p:cNvPr id="12290" name="Object 2"/>
          <p:cNvGraphicFramePr>
            <a:graphicFrameLocks noChangeAspect="1"/>
          </p:cNvGraphicFramePr>
          <p:nvPr/>
        </p:nvGraphicFramePr>
        <p:xfrm>
          <a:off x="447675" y="4781550"/>
          <a:ext cx="2470150" cy="1708150"/>
        </p:xfrm>
        <a:graphic>
          <a:graphicData uri="http://schemas.openxmlformats.org/presentationml/2006/ole">
            <p:oleObj spid="_x0000_s12290" name="Equation" r:id="rId3" imgW="698400" imgH="482400" progId="Equation.3">
              <p:embed/>
            </p:oleObj>
          </a:graphicData>
        </a:graphic>
      </p:graphicFrame>
      <p:sp>
        <p:nvSpPr>
          <p:cNvPr id="21" name="TextBox 20"/>
          <p:cNvSpPr txBox="1"/>
          <p:nvPr/>
        </p:nvSpPr>
        <p:spPr>
          <a:xfrm>
            <a:off x="3674225" y="5586153"/>
            <a:ext cx="4294317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 smtClean="0">
                <a:solidFill>
                  <a:srgbClr val="FF0000"/>
                </a:solidFill>
              </a:rPr>
              <a:t>Stretch scale factor -0.5 in x,</a:t>
            </a:r>
          </a:p>
          <a:p>
            <a:r>
              <a:rPr lang="en-GB" sz="2800" dirty="0" smtClean="0">
                <a:solidFill>
                  <a:srgbClr val="FF0000"/>
                </a:solidFill>
              </a:rPr>
              <a:t> -1.5 in y about (0,0)</a:t>
            </a:r>
            <a:endParaRPr lang="en-GB" sz="2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90600"/>
          </a:xfrm>
        </p:spPr>
        <p:txBody>
          <a:bodyPr/>
          <a:lstStyle/>
          <a:p>
            <a:r>
              <a:rPr lang="en-GB" dirty="0" smtClean="0"/>
              <a:t>Question 9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838200"/>
            <a:ext cx="8458200" cy="4525963"/>
          </a:xfrm>
        </p:spPr>
        <p:txBody>
          <a:bodyPr>
            <a:normAutofit/>
          </a:bodyPr>
          <a:lstStyle/>
          <a:p>
            <a:r>
              <a:rPr lang="en-GB" dirty="0" smtClean="0"/>
              <a:t>Write down a sequence of </a:t>
            </a:r>
            <a:r>
              <a:rPr lang="en-GB" dirty="0" smtClean="0">
                <a:solidFill>
                  <a:srgbClr val="FF0000"/>
                </a:solidFill>
              </a:rPr>
              <a:t>red</a:t>
            </a:r>
            <a:r>
              <a:rPr lang="en-GB" dirty="0" smtClean="0"/>
              <a:t> and </a:t>
            </a:r>
            <a:r>
              <a:rPr lang="en-GB" dirty="0" smtClean="0">
                <a:solidFill>
                  <a:srgbClr val="0070C0"/>
                </a:solidFill>
              </a:rPr>
              <a:t>blue</a:t>
            </a:r>
            <a:r>
              <a:rPr lang="en-GB" dirty="0" smtClean="0"/>
              <a:t> basis vectors to represent the transformations below, which are all from (0,0). Hence write down the matrix corresponding to the complete transformation</a:t>
            </a:r>
          </a:p>
          <a:p>
            <a:pPr lvl="1"/>
            <a:r>
              <a:rPr lang="en-GB" dirty="0" smtClean="0"/>
              <a:t>Rotation 90 degrees clockwise</a:t>
            </a:r>
          </a:p>
          <a:p>
            <a:pPr lvl="1"/>
            <a:r>
              <a:rPr lang="en-GB" dirty="0" smtClean="0"/>
              <a:t>Reflection in x axis</a:t>
            </a:r>
          </a:p>
          <a:p>
            <a:pPr lvl="1"/>
            <a:r>
              <a:rPr lang="en-GB" dirty="0" smtClean="0"/>
              <a:t>Enlargement, scale factor 3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90600"/>
          </a:xfrm>
        </p:spPr>
        <p:txBody>
          <a:bodyPr/>
          <a:lstStyle/>
          <a:p>
            <a:r>
              <a:rPr lang="en-GB" dirty="0" smtClean="0"/>
              <a:t>Question 9 - solution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838200"/>
            <a:ext cx="8458200" cy="4525963"/>
          </a:xfrm>
        </p:spPr>
        <p:txBody>
          <a:bodyPr>
            <a:normAutofit/>
          </a:bodyPr>
          <a:lstStyle/>
          <a:p>
            <a:r>
              <a:rPr lang="en-GB" dirty="0" smtClean="0"/>
              <a:t>Write down a sequence of </a:t>
            </a:r>
            <a:r>
              <a:rPr lang="en-GB" dirty="0" smtClean="0">
                <a:solidFill>
                  <a:srgbClr val="FF0000"/>
                </a:solidFill>
              </a:rPr>
              <a:t>red</a:t>
            </a:r>
            <a:r>
              <a:rPr lang="en-GB" dirty="0" smtClean="0"/>
              <a:t> and </a:t>
            </a:r>
            <a:r>
              <a:rPr lang="en-GB" dirty="0" smtClean="0">
                <a:solidFill>
                  <a:srgbClr val="0070C0"/>
                </a:solidFill>
              </a:rPr>
              <a:t>blue</a:t>
            </a:r>
            <a:r>
              <a:rPr lang="en-GB" dirty="0" smtClean="0"/>
              <a:t> basis vectors to represent the transformations below, which are all from (0,0). Hence write down the matrix corresponding to the complete transformation</a:t>
            </a:r>
          </a:p>
          <a:p>
            <a:pPr lvl="1"/>
            <a:r>
              <a:rPr lang="en-GB" dirty="0" smtClean="0"/>
              <a:t>Rotation 90 degrees clockwise</a:t>
            </a:r>
          </a:p>
          <a:p>
            <a:pPr lvl="1"/>
            <a:r>
              <a:rPr lang="en-GB" dirty="0" smtClean="0"/>
              <a:t>Reflection in x axis</a:t>
            </a:r>
          </a:p>
          <a:p>
            <a:pPr lvl="1"/>
            <a:r>
              <a:rPr lang="en-GB" dirty="0" smtClean="0"/>
              <a:t>Enlargement, scale factor 3</a:t>
            </a:r>
          </a:p>
        </p:txBody>
      </p:sp>
      <p:cxnSp>
        <p:nvCxnSpPr>
          <p:cNvPr id="4" name="Straight Arrow Connector 3"/>
          <p:cNvCxnSpPr/>
          <p:nvPr/>
        </p:nvCxnSpPr>
        <p:spPr>
          <a:xfrm flipV="1">
            <a:off x="421178" y="5034741"/>
            <a:ext cx="0" cy="762000"/>
          </a:xfrm>
          <a:prstGeom prst="straightConnector1">
            <a:avLst/>
          </a:prstGeom>
          <a:ln w="31750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Arrow Connector 4"/>
          <p:cNvCxnSpPr/>
          <p:nvPr/>
        </p:nvCxnSpPr>
        <p:spPr>
          <a:xfrm>
            <a:off x="421178" y="5796741"/>
            <a:ext cx="838200" cy="0"/>
          </a:xfrm>
          <a:prstGeom prst="straightConnector1">
            <a:avLst/>
          </a:prstGeom>
          <a:ln w="317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Group 10"/>
          <p:cNvGrpSpPr/>
          <p:nvPr/>
        </p:nvGrpSpPr>
        <p:grpSpPr>
          <a:xfrm rot="5400000">
            <a:off x="2504209" y="5796048"/>
            <a:ext cx="832658" cy="762000"/>
            <a:chOff x="2286000" y="2971800"/>
            <a:chExt cx="838200" cy="762000"/>
          </a:xfrm>
        </p:grpSpPr>
        <p:cxnSp>
          <p:nvCxnSpPr>
            <p:cNvPr id="7" name="Straight Arrow Connector 6"/>
            <p:cNvCxnSpPr/>
            <p:nvPr/>
          </p:nvCxnSpPr>
          <p:spPr>
            <a:xfrm flipV="1">
              <a:off x="2286000" y="2971800"/>
              <a:ext cx="0" cy="762000"/>
            </a:xfrm>
            <a:prstGeom prst="straightConnector1">
              <a:avLst/>
            </a:prstGeom>
            <a:ln w="31750">
              <a:solidFill>
                <a:srgbClr val="0070C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Arrow Connector 7"/>
            <p:cNvCxnSpPr/>
            <p:nvPr/>
          </p:nvCxnSpPr>
          <p:spPr>
            <a:xfrm>
              <a:off x="2286000" y="3733800"/>
              <a:ext cx="838200" cy="0"/>
            </a:xfrm>
            <a:prstGeom prst="straightConnector1">
              <a:avLst/>
            </a:prstGeom>
            <a:ln w="3175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9" name="Straight Arrow Connector 8"/>
          <p:cNvCxnSpPr/>
          <p:nvPr/>
        </p:nvCxnSpPr>
        <p:spPr>
          <a:xfrm>
            <a:off x="1640378" y="5568141"/>
            <a:ext cx="457200" cy="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" name="Group 10"/>
          <p:cNvGrpSpPr/>
          <p:nvPr/>
        </p:nvGrpSpPr>
        <p:grpSpPr>
          <a:xfrm rot="5400000" flipH="1">
            <a:off x="4426527" y="5297978"/>
            <a:ext cx="784167" cy="762000"/>
            <a:chOff x="2286000" y="2971800"/>
            <a:chExt cx="838200" cy="762000"/>
          </a:xfrm>
        </p:grpSpPr>
        <p:cxnSp>
          <p:nvCxnSpPr>
            <p:cNvPr id="11" name="Straight Arrow Connector 10"/>
            <p:cNvCxnSpPr/>
            <p:nvPr/>
          </p:nvCxnSpPr>
          <p:spPr>
            <a:xfrm flipV="1">
              <a:off x="2286000" y="2971800"/>
              <a:ext cx="0" cy="762000"/>
            </a:xfrm>
            <a:prstGeom prst="straightConnector1">
              <a:avLst/>
            </a:prstGeom>
            <a:ln w="31750">
              <a:solidFill>
                <a:srgbClr val="0070C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Arrow Connector 11"/>
            <p:cNvCxnSpPr/>
            <p:nvPr/>
          </p:nvCxnSpPr>
          <p:spPr>
            <a:xfrm>
              <a:off x="2286000" y="3733800"/>
              <a:ext cx="838200" cy="0"/>
            </a:xfrm>
            <a:prstGeom prst="straightConnector1">
              <a:avLst/>
            </a:prstGeom>
            <a:ln w="3175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3" name="Straight Arrow Connector 12"/>
          <p:cNvCxnSpPr/>
          <p:nvPr/>
        </p:nvCxnSpPr>
        <p:spPr>
          <a:xfrm>
            <a:off x="3505200" y="5570912"/>
            <a:ext cx="457200" cy="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4" name="Group 10"/>
          <p:cNvGrpSpPr/>
          <p:nvPr/>
        </p:nvGrpSpPr>
        <p:grpSpPr>
          <a:xfrm rot="5400000" flipH="1">
            <a:off x="6377940" y="3665220"/>
            <a:ext cx="2316480" cy="2567248"/>
            <a:chOff x="2286000" y="2971800"/>
            <a:chExt cx="838200" cy="762000"/>
          </a:xfrm>
        </p:grpSpPr>
        <p:cxnSp>
          <p:nvCxnSpPr>
            <p:cNvPr id="15" name="Straight Arrow Connector 14"/>
            <p:cNvCxnSpPr/>
            <p:nvPr/>
          </p:nvCxnSpPr>
          <p:spPr>
            <a:xfrm flipV="1">
              <a:off x="2286000" y="2971800"/>
              <a:ext cx="0" cy="762000"/>
            </a:xfrm>
            <a:prstGeom prst="straightConnector1">
              <a:avLst/>
            </a:prstGeom>
            <a:ln w="31750">
              <a:solidFill>
                <a:srgbClr val="0070C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Arrow Connector 15"/>
            <p:cNvCxnSpPr/>
            <p:nvPr/>
          </p:nvCxnSpPr>
          <p:spPr>
            <a:xfrm>
              <a:off x="2286000" y="3733800"/>
              <a:ext cx="838200" cy="0"/>
            </a:xfrm>
            <a:prstGeom prst="straightConnector1">
              <a:avLst/>
            </a:prstGeom>
            <a:ln w="3175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7" name="Straight Arrow Connector 16"/>
          <p:cNvCxnSpPr/>
          <p:nvPr/>
        </p:nvCxnSpPr>
        <p:spPr>
          <a:xfrm flipV="1">
            <a:off x="5320145" y="5602778"/>
            <a:ext cx="523702" cy="4156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3315" name="Object 3"/>
          <p:cNvGraphicFramePr>
            <a:graphicFrameLocks noChangeAspect="1"/>
          </p:cNvGraphicFramePr>
          <p:nvPr/>
        </p:nvGraphicFramePr>
        <p:xfrm>
          <a:off x="6957753" y="3722139"/>
          <a:ext cx="1720503" cy="1630998"/>
        </p:xfrm>
        <a:graphic>
          <a:graphicData uri="http://schemas.openxmlformats.org/presentationml/2006/ole">
            <p:oleObj spid="_x0000_s13315" name="Equation" r:id="rId3" imgW="482400" imgH="4572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0600" y="2046287"/>
            <a:ext cx="6826250" cy="427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</p:spPr>
        <p:txBody>
          <a:bodyPr/>
          <a:lstStyle/>
          <a:p>
            <a:r>
              <a:rPr lang="en-GB" dirty="0" smtClean="0"/>
              <a:t>Question 1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525963"/>
          </a:xfrm>
        </p:spPr>
        <p:txBody>
          <a:bodyPr/>
          <a:lstStyle/>
          <a:p>
            <a:r>
              <a:rPr lang="en-GB" dirty="0" smtClean="0"/>
              <a:t>Describe in words the transformation of the orange to the blue square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90600"/>
          </a:xfrm>
        </p:spPr>
        <p:txBody>
          <a:bodyPr/>
          <a:lstStyle/>
          <a:p>
            <a:r>
              <a:rPr lang="en-GB" dirty="0" smtClean="0"/>
              <a:t>Question 10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838200"/>
            <a:ext cx="8458200" cy="5629102"/>
          </a:xfrm>
        </p:spPr>
        <p:txBody>
          <a:bodyPr>
            <a:normAutofit/>
          </a:bodyPr>
          <a:lstStyle/>
          <a:p>
            <a:r>
              <a:rPr lang="en-GB" dirty="0" smtClean="0"/>
              <a:t>Multiplying a 2 x 1 column vector by the following matrix will result in a rotation about the origin clockwise by 42</a:t>
            </a:r>
            <a:r>
              <a:rPr lang="en-GB" baseline="30000" dirty="0" smtClean="0"/>
              <a:t>o</a:t>
            </a:r>
            <a:r>
              <a:rPr lang="en-GB" dirty="0" smtClean="0"/>
              <a:t>.</a:t>
            </a:r>
          </a:p>
        </p:txBody>
      </p:sp>
      <p:graphicFrame>
        <p:nvGraphicFramePr>
          <p:cNvPr id="14338" name="Object 2"/>
          <p:cNvGraphicFramePr>
            <a:graphicFrameLocks noChangeAspect="1"/>
          </p:cNvGraphicFramePr>
          <p:nvPr/>
        </p:nvGraphicFramePr>
        <p:xfrm>
          <a:off x="2971887" y="2818534"/>
          <a:ext cx="5515231" cy="1562273"/>
        </p:xfrm>
        <a:graphic>
          <a:graphicData uri="http://schemas.openxmlformats.org/presentationml/2006/ole">
            <p:oleObj spid="_x0000_s14338" name="Equation" r:id="rId3" imgW="1739880" imgH="482400" progId="Equation.3">
              <p:embed/>
            </p:oleObj>
          </a:graphicData>
        </a:graphic>
      </p:graphicFrame>
      <p:grpSp>
        <p:nvGrpSpPr>
          <p:cNvPr id="13" name="Group 12"/>
          <p:cNvGrpSpPr/>
          <p:nvPr/>
        </p:nvGrpSpPr>
        <p:grpSpPr>
          <a:xfrm>
            <a:off x="761999" y="2690552"/>
            <a:ext cx="1848197" cy="1873136"/>
            <a:chOff x="562494" y="2682239"/>
            <a:chExt cx="978823" cy="999605"/>
          </a:xfrm>
        </p:grpSpPr>
        <p:cxnSp>
          <p:nvCxnSpPr>
            <p:cNvPr id="5" name="Straight Arrow Connector 4"/>
            <p:cNvCxnSpPr/>
            <p:nvPr/>
          </p:nvCxnSpPr>
          <p:spPr>
            <a:xfrm flipV="1">
              <a:off x="562494" y="2682239"/>
              <a:ext cx="0" cy="762000"/>
            </a:xfrm>
            <a:prstGeom prst="straightConnector1">
              <a:avLst/>
            </a:prstGeom>
            <a:ln w="31750">
              <a:solidFill>
                <a:srgbClr val="0070C0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Arrow Connector 5"/>
            <p:cNvCxnSpPr/>
            <p:nvPr/>
          </p:nvCxnSpPr>
          <p:spPr>
            <a:xfrm>
              <a:off x="562494" y="3444239"/>
              <a:ext cx="838200" cy="0"/>
            </a:xfrm>
            <a:prstGeom prst="straightConnector1">
              <a:avLst/>
            </a:prstGeom>
            <a:ln w="31750">
              <a:solidFill>
                <a:srgbClr val="FF0000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7" name="Group 10"/>
            <p:cNvGrpSpPr/>
            <p:nvPr/>
          </p:nvGrpSpPr>
          <p:grpSpPr>
            <a:xfrm rot="1668355">
              <a:off x="708659" y="2919844"/>
              <a:ext cx="832658" cy="762000"/>
              <a:chOff x="2286000" y="2971800"/>
              <a:chExt cx="838200" cy="762000"/>
            </a:xfrm>
          </p:grpSpPr>
          <p:cxnSp>
            <p:nvCxnSpPr>
              <p:cNvPr id="8" name="Straight Arrow Connector 7"/>
              <p:cNvCxnSpPr/>
              <p:nvPr/>
            </p:nvCxnSpPr>
            <p:spPr>
              <a:xfrm flipV="1">
                <a:off x="2286000" y="2971800"/>
                <a:ext cx="0" cy="762000"/>
              </a:xfrm>
              <a:prstGeom prst="straightConnector1">
                <a:avLst/>
              </a:prstGeom>
              <a:ln w="31750">
                <a:solidFill>
                  <a:srgbClr val="0070C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Straight Arrow Connector 8"/>
              <p:cNvCxnSpPr/>
              <p:nvPr/>
            </p:nvCxnSpPr>
            <p:spPr>
              <a:xfrm>
                <a:off x="2286000" y="3733800"/>
                <a:ext cx="838200" cy="0"/>
              </a:xfrm>
              <a:prstGeom prst="straightConnector1">
                <a:avLst/>
              </a:prstGeom>
              <a:ln w="31750"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4" name="TextBox 13"/>
          <p:cNvSpPr txBox="1"/>
          <p:nvPr/>
        </p:nvSpPr>
        <p:spPr>
          <a:xfrm>
            <a:off x="731519" y="3217025"/>
            <a:ext cx="5004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42</a:t>
            </a:r>
            <a:r>
              <a:rPr lang="en-GB" baseline="30000" dirty="0" smtClean="0"/>
              <a:t>o</a:t>
            </a:r>
            <a:endParaRPr lang="en-GB" baseline="30000" dirty="0"/>
          </a:p>
        </p:txBody>
      </p:sp>
      <p:sp>
        <p:nvSpPr>
          <p:cNvPr id="15" name="TextBox 14"/>
          <p:cNvSpPr txBox="1"/>
          <p:nvPr/>
        </p:nvSpPr>
        <p:spPr>
          <a:xfrm>
            <a:off x="1208115" y="4092632"/>
            <a:ext cx="5004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42</a:t>
            </a:r>
            <a:r>
              <a:rPr lang="en-GB" baseline="30000" dirty="0" smtClean="0"/>
              <a:t>o</a:t>
            </a:r>
            <a:endParaRPr lang="en-GB" baseline="30000" dirty="0"/>
          </a:p>
        </p:txBody>
      </p:sp>
      <p:sp>
        <p:nvSpPr>
          <p:cNvPr id="16" name="TextBox 15"/>
          <p:cNvSpPr txBox="1"/>
          <p:nvPr/>
        </p:nvSpPr>
        <p:spPr>
          <a:xfrm>
            <a:off x="2959332" y="4580313"/>
            <a:ext cx="555290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 smtClean="0"/>
              <a:t>Write down the rotation matrix </a:t>
            </a:r>
          </a:p>
          <a:p>
            <a:r>
              <a:rPr lang="en-GB" sz="3200" dirty="0" smtClean="0"/>
              <a:t>(to 2.d.p) for a rotation of 60</a:t>
            </a:r>
            <a:r>
              <a:rPr lang="en-GB" sz="3200" baseline="30000" dirty="0" smtClean="0"/>
              <a:t>o</a:t>
            </a:r>
            <a:endParaRPr lang="en-GB" sz="3200" baseline="30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90600"/>
          </a:xfrm>
        </p:spPr>
        <p:txBody>
          <a:bodyPr/>
          <a:lstStyle/>
          <a:p>
            <a:r>
              <a:rPr lang="en-GB" dirty="0" smtClean="0"/>
              <a:t>Question 10 - solution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838200"/>
            <a:ext cx="8458200" cy="5629102"/>
          </a:xfrm>
        </p:spPr>
        <p:txBody>
          <a:bodyPr>
            <a:normAutofit/>
          </a:bodyPr>
          <a:lstStyle/>
          <a:p>
            <a:r>
              <a:rPr lang="en-GB" dirty="0" smtClean="0"/>
              <a:t>Multiplying a 2 x 1 column vector by the following matrix will result in a rotation about the origin clockwise by 42</a:t>
            </a:r>
            <a:r>
              <a:rPr lang="en-GB" baseline="30000" dirty="0" smtClean="0"/>
              <a:t>o</a:t>
            </a:r>
            <a:r>
              <a:rPr lang="en-GB" dirty="0" smtClean="0"/>
              <a:t>.</a:t>
            </a:r>
          </a:p>
        </p:txBody>
      </p:sp>
      <p:graphicFrame>
        <p:nvGraphicFramePr>
          <p:cNvPr id="14338" name="Object 2"/>
          <p:cNvGraphicFramePr>
            <a:graphicFrameLocks noChangeAspect="1"/>
          </p:cNvGraphicFramePr>
          <p:nvPr/>
        </p:nvGraphicFramePr>
        <p:xfrm>
          <a:off x="2331807" y="2660593"/>
          <a:ext cx="4185371" cy="1185570"/>
        </p:xfrm>
        <a:graphic>
          <a:graphicData uri="http://schemas.openxmlformats.org/presentationml/2006/ole">
            <p:oleObj spid="_x0000_s15362" name="Equation" r:id="rId3" imgW="1739880" imgH="482400" progId="Equation.3">
              <p:embed/>
            </p:oleObj>
          </a:graphicData>
        </a:graphic>
      </p:graphicFrame>
      <p:grpSp>
        <p:nvGrpSpPr>
          <p:cNvPr id="4" name="Group 12"/>
          <p:cNvGrpSpPr/>
          <p:nvPr/>
        </p:nvGrpSpPr>
        <p:grpSpPr>
          <a:xfrm>
            <a:off x="761999" y="2690552"/>
            <a:ext cx="1848197" cy="1873136"/>
            <a:chOff x="562494" y="2682239"/>
            <a:chExt cx="978823" cy="999605"/>
          </a:xfrm>
        </p:grpSpPr>
        <p:cxnSp>
          <p:nvCxnSpPr>
            <p:cNvPr id="5" name="Straight Arrow Connector 4"/>
            <p:cNvCxnSpPr/>
            <p:nvPr/>
          </p:nvCxnSpPr>
          <p:spPr>
            <a:xfrm flipV="1">
              <a:off x="562494" y="2682239"/>
              <a:ext cx="0" cy="762000"/>
            </a:xfrm>
            <a:prstGeom prst="straightConnector1">
              <a:avLst/>
            </a:prstGeom>
            <a:ln w="31750">
              <a:solidFill>
                <a:srgbClr val="0070C0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Arrow Connector 5"/>
            <p:cNvCxnSpPr/>
            <p:nvPr/>
          </p:nvCxnSpPr>
          <p:spPr>
            <a:xfrm>
              <a:off x="562494" y="3444239"/>
              <a:ext cx="838200" cy="0"/>
            </a:xfrm>
            <a:prstGeom prst="straightConnector1">
              <a:avLst/>
            </a:prstGeom>
            <a:ln w="31750">
              <a:solidFill>
                <a:srgbClr val="FF0000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7" name="Group 10"/>
            <p:cNvGrpSpPr/>
            <p:nvPr/>
          </p:nvGrpSpPr>
          <p:grpSpPr>
            <a:xfrm rot="1668355">
              <a:off x="708659" y="2919844"/>
              <a:ext cx="832658" cy="762000"/>
              <a:chOff x="2286000" y="2971800"/>
              <a:chExt cx="838200" cy="762000"/>
            </a:xfrm>
          </p:grpSpPr>
          <p:cxnSp>
            <p:nvCxnSpPr>
              <p:cNvPr id="8" name="Straight Arrow Connector 7"/>
              <p:cNvCxnSpPr/>
              <p:nvPr/>
            </p:nvCxnSpPr>
            <p:spPr>
              <a:xfrm flipV="1">
                <a:off x="2286000" y="2971800"/>
                <a:ext cx="0" cy="762000"/>
              </a:xfrm>
              <a:prstGeom prst="straightConnector1">
                <a:avLst/>
              </a:prstGeom>
              <a:ln w="31750">
                <a:solidFill>
                  <a:srgbClr val="0070C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Straight Arrow Connector 8"/>
              <p:cNvCxnSpPr/>
              <p:nvPr/>
            </p:nvCxnSpPr>
            <p:spPr>
              <a:xfrm>
                <a:off x="2286000" y="3733800"/>
                <a:ext cx="838200" cy="0"/>
              </a:xfrm>
              <a:prstGeom prst="straightConnector1">
                <a:avLst/>
              </a:prstGeom>
              <a:ln w="31750"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4" name="TextBox 13"/>
          <p:cNvSpPr txBox="1"/>
          <p:nvPr/>
        </p:nvSpPr>
        <p:spPr>
          <a:xfrm>
            <a:off x="731519" y="3217025"/>
            <a:ext cx="5004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42</a:t>
            </a:r>
            <a:r>
              <a:rPr lang="en-GB" baseline="30000" dirty="0" smtClean="0"/>
              <a:t>o</a:t>
            </a:r>
            <a:endParaRPr lang="en-GB" baseline="30000" dirty="0"/>
          </a:p>
        </p:txBody>
      </p:sp>
      <p:sp>
        <p:nvSpPr>
          <p:cNvPr id="15" name="TextBox 14"/>
          <p:cNvSpPr txBox="1"/>
          <p:nvPr/>
        </p:nvSpPr>
        <p:spPr>
          <a:xfrm>
            <a:off x="1208115" y="4092632"/>
            <a:ext cx="5004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42</a:t>
            </a:r>
            <a:r>
              <a:rPr lang="en-GB" baseline="30000" dirty="0" smtClean="0"/>
              <a:t>o</a:t>
            </a:r>
            <a:endParaRPr lang="en-GB" baseline="30000" dirty="0"/>
          </a:p>
        </p:txBody>
      </p:sp>
      <p:sp>
        <p:nvSpPr>
          <p:cNvPr id="16" name="TextBox 15"/>
          <p:cNvSpPr txBox="1"/>
          <p:nvPr/>
        </p:nvSpPr>
        <p:spPr>
          <a:xfrm>
            <a:off x="3341717" y="4039986"/>
            <a:ext cx="555290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 smtClean="0"/>
              <a:t>Write down the rotation matrix </a:t>
            </a:r>
          </a:p>
          <a:p>
            <a:r>
              <a:rPr lang="en-GB" sz="3200" dirty="0" smtClean="0"/>
              <a:t>(to 2.d.p) for a rotation of 60</a:t>
            </a:r>
            <a:r>
              <a:rPr lang="en-GB" sz="3200" baseline="30000" dirty="0" smtClean="0"/>
              <a:t>o</a:t>
            </a:r>
            <a:endParaRPr lang="en-GB" sz="3200" baseline="30000" dirty="0"/>
          </a:p>
        </p:txBody>
      </p:sp>
      <p:graphicFrame>
        <p:nvGraphicFramePr>
          <p:cNvPr id="15363" name="Object 3"/>
          <p:cNvGraphicFramePr>
            <a:graphicFrameLocks noChangeAspect="1"/>
          </p:cNvGraphicFramePr>
          <p:nvPr/>
        </p:nvGraphicFramePr>
        <p:xfrm>
          <a:off x="1074795" y="5365115"/>
          <a:ext cx="6140451" cy="1185863"/>
        </p:xfrm>
        <a:graphic>
          <a:graphicData uri="http://schemas.openxmlformats.org/presentationml/2006/ole">
            <p:oleObj spid="_x0000_s15363" name="Equation" r:id="rId4" imgW="2552400" imgH="4824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712" y="0"/>
            <a:ext cx="8365992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Rectangle 18"/>
          <p:cNvSpPr/>
          <p:nvPr/>
        </p:nvSpPr>
        <p:spPr>
          <a:xfrm>
            <a:off x="1945177" y="6575368"/>
            <a:ext cx="3516284" cy="1246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90600"/>
          </a:xfrm>
        </p:spPr>
        <p:txBody>
          <a:bodyPr/>
          <a:lstStyle/>
          <a:p>
            <a:r>
              <a:rPr lang="en-GB" dirty="0" smtClean="0"/>
              <a:t>Question 11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838200"/>
            <a:ext cx="8458200" cy="5629102"/>
          </a:xfrm>
        </p:spPr>
        <p:txBody>
          <a:bodyPr>
            <a:normAutofit/>
          </a:bodyPr>
          <a:lstStyle/>
          <a:p>
            <a:r>
              <a:rPr lang="en-GB" dirty="0" smtClean="0"/>
              <a:t>Multiplying a 2 x 1 column vector by the following matrix will result in a rotation about the origin clockwise by 42</a:t>
            </a:r>
            <a:r>
              <a:rPr lang="en-GB" baseline="30000" dirty="0" smtClean="0"/>
              <a:t>o</a:t>
            </a:r>
            <a:r>
              <a:rPr lang="en-GB" dirty="0" smtClean="0"/>
              <a:t>.</a:t>
            </a:r>
          </a:p>
        </p:txBody>
      </p:sp>
      <p:graphicFrame>
        <p:nvGraphicFramePr>
          <p:cNvPr id="14338" name="Object 2"/>
          <p:cNvGraphicFramePr>
            <a:graphicFrameLocks noChangeAspect="1"/>
          </p:cNvGraphicFramePr>
          <p:nvPr/>
        </p:nvGraphicFramePr>
        <p:xfrm>
          <a:off x="2971887" y="2702155"/>
          <a:ext cx="5515231" cy="1562273"/>
        </p:xfrm>
        <a:graphic>
          <a:graphicData uri="http://schemas.openxmlformats.org/presentationml/2006/ole">
            <p:oleObj spid="_x0000_s17410" name="Equation" r:id="rId3" imgW="1739880" imgH="482400" progId="Equation.3">
              <p:embed/>
            </p:oleObj>
          </a:graphicData>
        </a:graphic>
      </p:graphicFrame>
      <p:grpSp>
        <p:nvGrpSpPr>
          <p:cNvPr id="4" name="Group 12"/>
          <p:cNvGrpSpPr/>
          <p:nvPr/>
        </p:nvGrpSpPr>
        <p:grpSpPr>
          <a:xfrm>
            <a:off x="761999" y="2690552"/>
            <a:ext cx="1848197" cy="1873136"/>
            <a:chOff x="562494" y="2682239"/>
            <a:chExt cx="978823" cy="999605"/>
          </a:xfrm>
        </p:grpSpPr>
        <p:cxnSp>
          <p:nvCxnSpPr>
            <p:cNvPr id="5" name="Straight Arrow Connector 4"/>
            <p:cNvCxnSpPr/>
            <p:nvPr/>
          </p:nvCxnSpPr>
          <p:spPr>
            <a:xfrm flipV="1">
              <a:off x="562494" y="2682239"/>
              <a:ext cx="0" cy="762000"/>
            </a:xfrm>
            <a:prstGeom prst="straightConnector1">
              <a:avLst/>
            </a:prstGeom>
            <a:ln w="31750">
              <a:solidFill>
                <a:srgbClr val="0070C0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Arrow Connector 5"/>
            <p:cNvCxnSpPr/>
            <p:nvPr/>
          </p:nvCxnSpPr>
          <p:spPr>
            <a:xfrm>
              <a:off x="562494" y="3444239"/>
              <a:ext cx="838200" cy="0"/>
            </a:xfrm>
            <a:prstGeom prst="straightConnector1">
              <a:avLst/>
            </a:prstGeom>
            <a:ln w="31750">
              <a:solidFill>
                <a:srgbClr val="FF0000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7" name="Group 10"/>
            <p:cNvGrpSpPr/>
            <p:nvPr/>
          </p:nvGrpSpPr>
          <p:grpSpPr>
            <a:xfrm rot="1668355">
              <a:off x="708659" y="2919844"/>
              <a:ext cx="832658" cy="762000"/>
              <a:chOff x="2286000" y="2971800"/>
              <a:chExt cx="838200" cy="762000"/>
            </a:xfrm>
          </p:grpSpPr>
          <p:cxnSp>
            <p:nvCxnSpPr>
              <p:cNvPr id="8" name="Straight Arrow Connector 7"/>
              <p:cNvCxnSpPr/>
              <p:nvPr/>
            </p:nvCxnSpPr>
            <p:spPr>
              <a:xfrm flipV="1">
                <a:off x="2286000" y="2971800"/>
                <a:ext cx="0" cy="762000"/>
              </a:xfrm>
              <a:prstGeom prst="straightConnector1">
                <a:avLst/>
              </a:prstGeom>
              <a:ln w="31750">
                <a:solidFill>
                  <a:srgbClr val="0070C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Straight Arrow Connector 8"/>
              <p:cNvCxnSpPr/>
              <p:nvPr/>
            </p:nvCxnSpPr>
            <p:spPr>
              <a:xfrm>
                <a:off x="2286000" y="3733800"/>
                <a:ext cx="838200" cy="0"/>
              </a:xfrm>
              <a:prstGeom prst="straightConnector1">
                <a:avLst/>
              </a:prstGeom>
              <a:ln w="31750"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4" name="TextBox 13"/>
          <p:cNvSpPr txBox="1"/>
          <p:nvPr/>
        </p:nvSpPr>
        <p:spPr>
          <a:xfrm>
            <a:off x="731519" y="3217025"/>
            <a:ext cx="5004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42</a:t>
            </a:r>
            <a:r>
              <a:rPr lang="en-GB" baseline="30000" dirty="0" smtClean="0"/>
              <a:t>o</a:t>
            </a:r>
            <a:endParaRPr lang="en-GB" baseline="30000" dirty="0"/>
          </a:p>
        </p:txBody>
      </p:sp>
      <p:sp>
        <p:nvSpPr>
          <p:cNvPr id="15" name="TextBox 14"/>
          <p:cNvSpPr txBox="1"/>
          <p:nvPr/>
        </p:nvSpPr>
        <p:spPr>
          <a:xfrm>
            <a:off x="1208115" y="4092632"/>
            <a:ext cx="5004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42</a:t>
            </a:r>
            <a:r>
              <a:rPr lang="en-GB" baseline="30000" dirty="0" smtClean="0"/>
              <a:t>o</a:t>
            </a:r>
            <a:endParaRPr lang="en-GB" baseline="30000" dirty="0"/>
          </a:p>
        </p:txBody>
      </p:sp>
      <p:sp>
        <p:nvSpPr>
          <p:cNvPr id="16" name="TextBox 15"/>
          <p:cNvSpPr txBox="1"/>
          <p:nvPr/>
        </p:nvSpPr>
        <p:spPr>
          <a:xfrm>
            <a:off x="2959332" y="4580313"/>
            <a:ext cx="5552902" cy="23903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GB" sz="3200" dirty="0" smtClean="0"/>
              <a:t> What transformation does </a:t>
            </a:r>
            <a:r>
              <a:rPr lang="en-GB" sz="3200" b="1" dirty="0" smtClean="0"/>
              <a:t>R</a:t>
            </a:r>
            <a:r>
              <a:rPr lang="en-GB" sz="3200" baseline="30000" dirty="0" smtClean="0"/>
              <a:t>0.5</a:t>
            </a:r>
            <a:r>
              <a:rPr lang="en-GB" sz="3200" dirty="0" smtClean="0"/>
              <a:t> represent?</a:t>
            </a:r>
          </a:p>
          <a:p>
            <a:pPr>
              <a:buFont typeface="Arial" pitchFamily="34" charset="0"/>
              <a:buChar char="•"/>
            </a:pPr>
            <a:r>
              <a:rPr lang="en-GB" sz="3200" dirty="0" smtClean="0"/>
              <a:t> What transformation does </a:t>
            </a:r>
            <a:r>
              <a:rPr lang="en-GB" sz="3200" b="1" dirty="0" smtClean="0"/>
              <a:t>R</a:t>
            </a:r>
            <a:r>
              <a:rPr lang="en-GB" sz="3200" baseline="30000" dirty="0" smtClean="0"/>
              <a:t>-0.5</a:t>
            </a:r>
            <a:r>
              <a:rPr lang="en-GB" sz="3200" dirty="0" smtClean="0"/>
              <a:t> represent?</a:t>
            </a:r>
            <a:endParaRPr lang="en-GB" sz="3200" baseline="30000" dirty="0" smtClean="0"/>
          </a:p>
          <a:p>
            <a:endParaRPr lang="en-GB" sz="3200" baseline="30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90600"/>
          </a:xfrm>
        </p:spPr>
        <p:txBody>
          <a:bodyPr/>
          <a:lstStyle/>
          <a:p>
            <a:r>
              <a:rPr lang="en-GB" dirty="0" smtClean="0"/>
              <a:t>Question 11 - solution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838200"/>
            <a:ext cx="8458200" cy="5629102"/>
          </a:xfrm>
        </p:spPr>
        <p:txBody>
          <a:bodyPr>
            <a:normAutofit/>
          </a:bodyPr>
          <a:lstStyle/>
          <a:p>
            <a:r>
              <a:rPr lang="en-GB" dirty="0" smtClean="0"/>
              <a:t>Multiplying a 2 x 1 column vector by the following matrix will result in a rotation about the origin clockwise by 42</a:t>
            </a:r>
            <a:r>
              <a:rPr lang="en-GB" baseline="30000" dirty="0" smtClean="0"/>
              <a:t>o</a:t>
            </a:r>
            <a:r>
              <a:rPr lang="en-GB" dirty="0" smtClean="0"/>
              <a:t>.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340823" y="2593571"/>
            <a:ext cx="7780712" cy="28828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GB" sz="3200" dirty="0" smtClean="0"/>
              <a:t> What transformation does </a:t>
            </a:r>
            <a:r>
              <a:rPr lang="en-GB" sz="3200" b="1" dirty="0" smtClean="0"/>
              <a:t>R</a:t>
            </a:r>
            <a:r>
              <a:rPr lang="en-GB" sz="3200" baseline="30000" dirty="0" smtClean="0"/>
              <a:t>0.5</a:t>
            </a:r>
            <a:r>
              <a:rPr lang="en-GB" sz="3200" dirty="0" smtClean="0"/>
              <a:t> represent? </a:t>
            </a:r>
            <a:r>
              <a:rPr lang="en-GB" sz="3200" dirty="0" smtClean="0">
                <a:solidFill>
                  <a:srgbClr val="FF0000"/>
                </a:solidFill>
              </a:rPr>
              <a:t>Clockwise rotation about (0,0) by 21</a:t>
            </a:r>
            <a:r>
              <a:rPr lang="en-GB" sz="3200" baseline="30000" dirty="0" smtClean="0">
                <a:solidFill>
                  <a:srgbClr val="FF0000"/>
                </a:solidFill>
              </a:rPr>
              <a:t>o</a:t>
            </a:r>
          </a:p>
          <a:p>
            <a:endParaRPr lang="en-GB" sz="3200" dirty="0" smtClean="0"/>
          </a:p>
          <a:p>
            <a:pPr>
              <a:buFont typeface="Arial" pitchFamily="34" charset="0"/>
              <a:buChar char="•"/>
            </a:pPr>
            <a:r>
              <a:rPr lang="en-GB" sz="3200" dirty="0" smtClean="0"/>
              <a:t>What transformation does </a:t>
            </a:r>
            <a:r>
              <a:rPr lang="en-GB" sz="3200" b="1" dirty="0" smtClean="0"/>
              <a:t>R</a:t>
            </a:r>
            <a:r>
              <a:rPr lang="en-GB" sz="3200" baseline="30000" dirty="0" smtClean="0"/>
              <a:t>-0.5</a:t>
            </a:r>
            <a:r>
              <a:rPr lang="en-GB" sz="3200" dirty="0" smtClean="0"/>
              <a:t> represent? </a:t>
            </a:r>
            <a:r>
              <a:rPr lang="en-GB" sz="3200" dirty="0" smtClean="0">
                <a:solidFill>
                  <a:srgbClr val="FF0000"/>
                </a:solidFill>
              </a:rPr>
              <a:t>Anti-clockwise rotation about (0,0) by 21</a:t>
            </a:r>
            <a:r>
              <a:rPr lang="en-GB" sz="3200" baseline="30000" dirty="0" smtClean="0">
                <a:solidFill>
                  <a:srgbClr val="FF0000"/>
                </a:solidFill>
              </a:rPr>
              <a:t>o</a:t>
            </a:r>
          </a:p>
          <a:p>
            <a:endParaRPr lang="en-GB" sz="3200" baseline="30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2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3863" y="28575"/>
            <a:ext cx="8296275" cy="6800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90600"/>
          </a:xfrm>
        </p:spPr>
        <p:txBody>
          <a:bodyPr/>
          <a:lstStyle/>
          <a:p>
            <a:r>
              <a:rPr lang="en-GB" dirty="0" smtClean="0"/>
              <a:t>Question 12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838200"/>
            <a:ext cx="8458200" cy="5629102"/>
          </a:xfrm>
        </p:spPr>
        <p:txBody>
          <a:bodyPr>
            <a:normAutofit/>
          </a:bodyPr>
          <a:lstStyle/>
          <a:p>
            <a:r>
              <a:rPr lang="en-GB" dirty="0" smtClean="0"/>
              <a:t>Multiplying a 2 x 1 column vector by the following matrix will result in a rotation about the origin clockwise by 270</a:t>
            </a:r>
            <a:r>
              <a:rPr lang="en-GB" baseline="30000" dirty="0" smtClean="0"/>
              <a:t>o</a:t>
            </a:r>
            <a:r>
              <a:rPr lang="en-GB" dirty="0" smtClean="0"/>
              <a:t>.</a:t>
            </a:r>
          </a:p>
        </p:txBody>
      </p:sp>
      <p:graphicFrame>
        <p:nvGraphicFramePr>
          <p:cNvPr id="14338" name="Object 2"/>
          <p:cNvGraphicFramePr>
            <a:graphicFrameLocks noChangeAspect="1"/>
          </p:cNvGraphicFramePr>
          <p:nvPr/>
        </p:nvGraphicFramePr>
        <p:xfrm>
          <a:off x="1608281" y="2610485"/>
          <a:ext cx="5997575" cy="1562100"/>
        </p:xfrm>
        <a:graphic>
          <a:graphicData uri="http://schemas.openxmlformats.org/presentationml/2006/ole">
            <p:oleObj spid="_x0000_s37890" name="Equation" r:id="rId3" imgW="1892160" imgH="482400" progId="Equation.3">
              <p:embed/>
            </p:oleObj>
          </a:graphicData>
        </a:graphic>
      </p:graphicFrame>
      <p:sp>
        <p:nvSpPr>
          <p:cNvPr id="16" name="TextBox 15"/>
          <p:cNvSpPr txBox="1"/>
          <p:nvPr/>
        </p:nvSpPr>
        <p:spPr>
          <a:xfrm>
            <a:off x="565265" y="4555375"/>
            <a:ext cx="831272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GB" sz="3200" dirty="0" smtClean="0"/>
              <a:t> What transformation does </a:t>
            </a:r>
            <a:r>
              <a:rPr lang="en-GB" sz="3200" b="1" dirty="0" smtClean="0"/>
              <a:t>R</a:t>
            </a:r>
            <a:r>
              <a:rPr lang="en-GB" sz="3200" baseline="30000" dirty="0" smtClean="0"/>
              <a:t>12</a:t>
            </a:r>
            <a:r>
              <a:rPr lang="en-GB" sz="3200" dirty="0" smtClean="0"/>
              <a:t> represent?</a:t>
            </a:r>
          </a:p>
          <a:p>
            <a:endParaRPr lang="en-GB" sz="3200" dirty="0" smtClean="0"/>
          </a:p>
          <a:p>
            <a:pPr>
              <a:buFont typeface="Arial" pitchFamily="34" charset="0"/>
              <a:buChar char="•"/>
            </a:pPr>
            <a:r>
              <a:rPr lang="en-GB" sz="3200" dirty="0" smtClean="0"/>
              <a:t> What transformation does </a:t>
            </a:r>
            <a:r>
              <a:rPr lang="en-GB" sz="3200" b="1" dirty="0" smtClean="0"/>
              <a:t>R</a:t>
            </a:r>
            <a:r>
              <a:rPr lang="en-GB" sz="3200" dirty="0" smtClean="0"/>
              <a:t>    represent?</a:t>
            </a:r>
          </a:p>
        </p:txBody>
      </p:sp>
      <p:graphicFrame>
        <p:nvGraphicFramePr>
          <p:cNvPr id="17" name="Object 16"/>
          <p:cNvGraphicFramePr>
            <a:graphicFrameLocks noChangeAspect="1"/>
          </p:cNvGraphicFramePr>
          <p:nvPr/>
        </p:nvGraphicFramePr>
        <p:xfrm>
          <a:off x="5488479" y="5484321"/>
          <a:ext cx="334587" cy="334587"/>
        </p:xfrm>
        <a:graphic>
          <a:graphicData uri="http://schemas.openxmlformats.org/presentationml/2006/ole">
            <p:oleObj spid="_x0000_s37889" name="Equation" r:id="rId4" imgW="228600" imgH="2286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90600"/>
          </a:xfrm>
        </p:spPr>
        <p:txBody>
          <a:bodyPr/>
          <a:lstStyle/>
          <a:p>
            <a:r>
              <a:rPr lang="en-GB" dirty="0" smtClean="0"/>
              <a:t>Question 12 - solution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838200"/>
            <a:ext cx="8458200" cy="5629102"/>
          </a:xfrm>
        </p:spPr>
        <p:txBody>
          <a:bodyPr>
            <a:normAutofit/>
          </a:bodyPr>
          <a:lstStyle/>
          <a:p>
            <a:r>
              <a:rPr lang="en-GB" dirty="0" smtClean="0"/>
              <a:t>Multiplying a 2 x 1 column vector by the following matrix will result in a rotation about the origin clockwise by 270</a:t>
            </a:r>
            <a:r>
              <a:rPr lang="en-GB" baseline="30000" dirty="0" smtClean="0"/>
              <a:t>o</a:t>
            </a:r>
            <a:r>
              <a:rPr lang="en-GB" dirty="0" smtClean="0"/>
              <a:t>.</a:t>
            </a:r>
          </a:p>
        </p:txBody>
      </p:sp>
      <p:graphicFrame>
        <p:nvGraphicFramePr>
          <p:cNvPr id="14338" name="Object 2"/>
          <p:cNvGraphicFramePr>
            <a:graphicFrameLocks noChangeAspect="1"/>
          </p:cNvGraphicFramePr>
          <p:nvPr/>
        </p:nvGraphicFramePr>
        <p:xfrm>
          <a:off x="4983250" y="2286288"/>
          <a:ext cx="3819930" cy="994921"/>
        </p:xfrm>
        <a:graphic>
          <a:graphicData uri="http://schemas.openxmlformats.org/presentationml/2006/ole">
            <p:oleObj spid="_x0000_s21506" name="Equation" r:id="rId3" imgW="1892160" imgH="482400" progId="Equation.3">
              <p:embed/>
            </p:oleObj>
          </a:graphicData>
        </a:graphic>
      </p:graphicFrame>
      <p:sp>
        <p:nvSpPr>
          <p:cNvPr id="16" name="TextBox 15"/>
          <p:cNvSpPr txBox="1"/>
          <p:nvPr/>
        </p:nvSpPr>
        <p:spPr>
          <a:xfrm>
            <a:off x="457200" y="3341717"/>
            <a:ext cx="8312727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GB" sz="3200" dirty="0" smtClean="0"/>
              <a:t> What transformation does </a:t>
            </a:r>
            <a:r>
              <a:rPr lang="en-GB" sz="3200" b="1" dirty="0" smtClean="0"/>
              <a:t>R</a:t>
            </a:r>
            <a:r>
              <a:rPr lang="en-GB" sz="3200" baseline="30000" dirty="0" smtClean="0"/>
              <a:t>12</a:t>
            </a:r>
            <a:r>
              <a:rPr lang="en-GB" sz="3200" dirty="0" smtClean="0"/>
              <a:t> represent?</a:t>
            </a:r>
          </a:p>
          <a:p>
            <a:r>
              <a:rPr lang="en-GB" sz="3200" dirty="0" smtClean="0">
                <a:solidFill>
                  <a:srgbClr val="FF0000"/>
                </a:solidFill>
              </a:rPr>
              <a:t>Clockwise rotation of 12 x 270</a:t>
            </a:r>
            <a:r>
              <a:rPr lang="en-GB" sz="3200" baseline="30000" dirty="0" smtClean="0">
                <a:solidFill>
                  <a:srgbClr val="FF0000"/>
                </a:solidFill>
              </a:rPr>
              <a:t>o</a:t>
            </a:r>
            <a:r>
              <a:rPr lang="en-GB" sz="3200" dirty="0" smtClean="0">
                <a:solidFill>
                  <a:srgbClr val="FF0000"/>
                </a:solidFill>
              </a:rPr>
              <a:t> = 3240</a:t>
            </a:r>
            <a:r>
              <a:rPr lang="en-GB" sz="3200" baseline="30000" dirty="0" smtClean="0">
                <a:solidFill>
                  <a:srgbClr val="FF0000"/>
                </a:solidFill>
              </a:rPr>
              <a:t>o</a:t>
            </a:r>
            <a:r>
              <a:rPr lang="en-GB" sz="3200" dirty="0" smtClean="0">
                <a:solidFill>
                  <a:srgbClr val="FF0000"/>
                </a:solidFill>
              </a:rPr>
              <a:t> = 9 full 360</a:t>
            </a:r>
            <a:r>
              <a:rPr lang="en-GB" sz="3200" baseline="30000" dirty="0" smtClean="0">
                <a:solidFill>
                  <a:srgbClr val="FF0000"/>
                </a:solidFill>
              </a:rPr>
              <a:t>o </a:t>
            </a:r>
            <a:r>
              <a:rPr lang="en-GB" sz="3200" dirty="0" smtClean="0">
                <a:solidFill>
                  <a:srgbClr val="FF0000"/>
                </a:solidFill>
              </a:rPr>
              <a:t>rotations. i.e. </a:t>
            </a:r>
            <a:r>
              <a:rPr lang="en-GB" sz="3200" b="1" dirty="0" smtClean="0">
                <a:solidFill>
                  <a:srgbClr val="FF0000"/>
                </a:solidFill>
              </a:rPr>
              <a:t>R</a:t>
            </a:r>
            <a:r>
              <a:rPr lang="en-GB" sz="3200" baseline="30000" dirty="0" smtClean="0">
                <a:solidFill>
                  <a:srgbClr val="FF0000"/>
                </a:solidFill>
              </a:rPr>
              <a:t>12 </a:t>
            </a:r>
            <a:r>
              <a:rPr lang="en-GB" sz="3200" dirty="0" smtClean="0">
                <a:solidFill>
                  <a:srgbClr val="FF0000"/>
                </a:solidFill>
              </a:rPr>
              <a:t>is the identity matrix.</a:t>
            </a:r>
            <a:endParaRPr lang="en-GB" sz="3200" dirty="0" smtClean="0"/>
          </a:p>
          <a:p>
            <a:pPr>
              <a:buFont typeface="Arial" pitchFamily="34" charset="0"/>
              <a:buChar char="•"/>
            </a:pPr>
            <a:r>
              <a:rPr lang="en-GB" sz="3200" dirty="0" smtClean="0"/>
              <a:t> What transformation does </a:t>
            </a:r>
            <a:r>
              <a:rPr lang="en-GB" sz="3200" b="1" dirty="0" smtClean="0"/>
              <a:t>R</a:t>
            </a:r>
            <a:r>
              <a:rPr lang="en-GB" sz="3200" dirty="0" smtClean="0"/>
              <a:t>    represent?</a:t>
            </a:r>
          </a:p>
        </p:txBody>
      </p:sp>
      <p:graphicFrame>
        <p:nvGraphicFramePr>
          <p:cNvPr id="17" name="Object 16"/>
          <p:cNvGraphicFramePr>
            <a:graphicFrameLocks noChangeAspect="1"/>
          </p:cNvGraphicFramePr>
          <p:nvPr/>
        </p:nvGraphicFramePr>
        <p:xfrm>
          <a:off x="5455227" y="4802678"/>
          <a:ext cx="334587" cy="334587"/>
        </p:xfrm>
        <a:graphic>
          <a:graphicData uri="http://schemas.openxmlformats.org/presentationml/2006/ole">
            <p:oleObj spid="_x0000_s21507" name="Equation" r:id="rId4" imgW="228600" imgH="228600" progId="Equation.3">
              <p:embed/>
            </p:oleObj>
          </a:graphicData>
        </a:graphic>
      </p:graphicFrame>
      <p:graphicFrame>
        <p:nvGraphicFramePr>
          <p:cNvPr id="21508" name="Object 4"/>
          <p:cNvGraphicFramePr>
            <a:graphicFrameLocks noChangeAspect="1"/>
          </p:cNvGraphicFramePr>
          <p:nvPr/>
        </p:nvGraphicFramePr>
        <p:xfrm>
          <a:off x="7805910" y="4372493"/>
          <a:ext cx="938462" cy="889115"/>
        </p:xfrm>
        <a:graphic>
          <a:graphicData uri="http://schemas.openxmlformats.org/presentationml/2006/ole">
            <p:oleObj spid="_x0000_s21508" name="Equation" r:id="rId5" imgW="482400" imgH="457200" progId="Equation.3">
              <p:embed/>
            </p:oleObj>
          </a:graphicData>
        </a:graphic>
      </p:graphicFrame>
      <p:sp>
        <p:nvSpPr>
          <p:cNvPr id="8" name="Rectangle 7"/>
          <p:cNvSpPr/>
          <p:nvPr/>
        </p:nvSpPr>
        <p:spPr>
          <a:xfrm>
            <a:off x="530804" y="5422268"/>
            <a:ext cx="6773649" cy="10772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3200" dirty="0" smtClean="0">
                <a:solidFill>
                  <a:srgbClr val="FF0000"/>
                </a:solidFill>
              </a:rPr>
              <a:t>Clockwise rotation of 1.7321... x 270</a:t>
            </a:r>
            <a:r>
              <a:rPr lang="en-GB" sz="3200" baseline="30000" dirty="0" smtClean="0">
                <a:solidFill>
                  <a:srgbClr val="FF0000"/>
                </a:solidFill>
              </a:rPr>
              <a:t>o</a:t>
            </a:r>
            <a:r>
              <a:rPr lang="en-GB" sz="3200" dirty="0" smtClean="0">
                <a:solidFill>
                  <a:srgbClr val="FF0000"/>
                </a:solidFill>
              </a:rPr>
              <a:t> = </a:t>
            </a:r>
          </a:p>
          <a:p>
            <a:r>
              <a:rPr lang="en-GB" sz="3200" dirty="0" smtClean="0">
                <a:solidFill>
                  <a:srgbClr val="FF0000"/>
                </a:solidFill>
              </a:rPr>
              <a:t>1 x 360</a:t>
            </a:r>
            <a:r>
              <a:rPr lang="en-GB" sz="3200" baseline="30000" dirty="0" smtClean="0">
                <a:solidFill>
                  <a:srgbClr val="FF0000"/>
                </a:solidFill>
              </a:rPr>
              <a:t>o</a:t>
            </a:r>
            <a:r>
              <a:rPr lang="en-GB" sz="3200" dirty="0" smtClean="0">
                <a:solidFill>
                  <a:srgbClr val="FF0000"/>
                </a:solidFill>
              </a:rPr>
              <a:t> rotation + 107.65</a:t>
            </a:r>
            <a:r>
              <a:rPr lang="en-GB" sz="3200" baseline="30000" dirty="0" smtClean="0">
                <a:solidFill>
                  <a:srgbClr val="FF0000"/>
                </a:solidFill>
              </a:rPr>
              <a:t>o</a:t>
            </a:r>
            <a:r>
              <a:rPr lang="en-GB" sz="3200" dirty="0" smtClean="0">
                <a:solidFill>
                  <a:srgbClr val="FF0000"/>
                </a:solidFill>
              </a:rPr>
              <a:t> to 2.d.p.</a:t>
            </a:r>
            <a:endParaRPr lang="en-GB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90600"/>
          </a:xfrm>
        </p:spPr>
        <p:txBody>
          <a:bodyPr/>
          <a:lstStyle/>
          <a:p>
            <a:r>
              <a:rPr lang="en-GB" dirty="0" smtClean="0"/>
              <a:t>Question 13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838200"/>
            <a:ext cx="8458200" cy="5629102"/>
          </a:xfrm>
        </p:spPr>
        <p:txBody>
          <a:bodyPr>
            <a:normAutofit/>
          </a:bodyPr>
          <a:lstStyle/>
          <a:p>
            <a:r>
              <a:rPr lang="en-GB" dirty="0" smtClean="0"/>
              <a:t>The following matrices are defined.</a:t>
            </a:r>
          </a:p>
        </p:txBody>
      </p:sp>
      <p:graphicFrame>
        <p:nvGraphicFramePr>
          <p:cNvPr id="14338" name="Object 2"/>
          <p:cNvGraphicFramePr>
            <a:graphicFrameLocks noChangeAspect="1"/>
          </p:cNvGraphicFramePr>
          <p:nvPr/>
        </p:nvGraphicFramePr>
        <p:xfrm>
          <a:off x="736196" y="1577203"/>
          <a:ext cx="2829964" cy="1107532"/>
        </p:xfrm>
        <a:graphic>
          <a:graphicData uri="http://schemas.openxmlformats.org/presentationml/2006/ole">
            <p:oleObj spid="_x0000_s46082" name="Equation" r:id="rId3" imgW="1193760" imgH="457200" progId="Equation.3">
              <p:embed/>
            </p:oleObj>
          </a:graphicData>
        </a:graphic>
      </p:graphicFrame>
      <p:sp>
        <p:nvSpPr>
          <p:cNvPr id="16" name="TextBox 15"/>
          <p:cNvSpPr txBox="1"/>
          <p:nvPr/>
        </p:nvSpPr>
        <p:spPr>
          <a:xfrm>
            <a:off x="440574" y="2942706"/>
            <a:ext cx="8312727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GB" sz="3200" dirty="0" smtClean="0"/>
              <a:t> What transformation does </a:t>
            </a:r>
            <a:r>
              <a:rPr lang="en-GB" sz="3200" b="1" dirty="0" smtClean="0"/>
              <a:t>V - C </a:t>
            </a:r>
            <a:r>
              <a:rPr lang="en-GB" sz="3200" dirty="0" smtClean="0"/>
              <a:t>represent?</a:t>
            </a:r>
          </a:p>
          <a:p>
            <a:endParaRPr lang="en-GB" sz="3200" dirty="0" smtClean="0"/>
          </a:p>
          <a:p>
            <a:pPr>
              <a:buFont typeface="Arial" pitchFamily="34" charset="0"/>
              <a:buChar char="•"/>
            </a:pPr>
            <a:r>
              <a:rPr lang="en-GB" sz="3200" dirty="0" smtClean="0"/>
              <a:t> What transformation does </a:t>
            </a:r>
            <a:r>
              <a:rPr lang="en-GB" sz="3200" b="1" dirty="0" smtClean="0"/>
              <a:t>E</a:t>
            </a:r>
            <a:r>
              <a:rPr lang="en-GB" sz="3200" dirty="0" smtClean="0"/>
              <a:t> represent?</a:t>
            </a:r>
          </a:p>
          <a:p>
            <a:pPr>
              <a:buFont typeface="Arial" pitchFamily="34" charset="0"/>
              <a:buChar char="•"/>
            </a:pPr>
            <a:endParaRPr lang="en-GB" sz="3200" dirty="0" smtClean="0"/>
          </a:p>
          <a:p>
            <a:pPr>
              <a:buFont typeface="Arial" pitchFamily="34" charset="0"/>
              <a:buChar char="•"/>
            </a:pPr>
            <a:r>
              <a:rPr lang="en-GB" sz="3200" dirty="0" smtClean="0"/>
              <a:t> What transformation does  </a:t>
            </a:r>
            <a:r>
              <a:rPr lang="en-GB" sz="3200" b="1" dirty="0" smtClean="0"/>
              <a:t>E( V – C ) + C </a:t>
            </a:r>
            <a:r>
              <a:rPr lang="en-GB" sz="3200" dirty="0" smtClean="0"/>
              <a:t>represent?</a:t>
            </a:r>
          </a:p>
        </p:txBody>
      </p:sp>
      <p:graphicFrame>
        <p:nvGraphicFramePr>
          <p:cNvPr id="46084" name="Object 4"/>
          <p:cNvGraphicFramePr>
            <a:graphicFrameLocks noChangeAspect="1"/>
          </p:cNvGraphicFramePr>
          <p:nvPr/>
        </p:nvGraphicFramePr>
        <p:xfrm>
          <a:off x="7000413" y="1450346"/>
          <a:ext cx="1746250" cy="1166813"/>
        </p:xfrm>
        <a:graphic>
          <a:graphicData uri="http://schemas.openxmlformats.org/presentationml/2006/ole">
            <p:oleObj spid="_x0000_s46084" name="Equation" r:id="rId4" imgW="736560" imgH="482400" progId="Equation.3">
              <p:embed/>
            </p:oleObj>
          </a:graphicData>
        </a:graphic>
      </p:graphicFrame>
      <p:graphicFrame>
        <p:nvGraphicFramePr>
          <p:cNvPr id="46085" name="Object 5"/>
          <p:cNvGraphicFramePr>
            <a:graphicFrameLocks noChangeAspect="1"/>
          </p:cNvGraphicFramePr>
          <p:nvPr/>
        </p:nvGraphicFramePr>
        <p:xfrm>
          <a:off x="3871421" y="1555236"/>
          <a:ext cx="2798763" cy="1106488"/>
        </p:xfrm>
        <a:graphic>
          <a:graphicData uri="http://schemas.openxmlformats.org/presentationml/2006/ole">
            <p:oleObj spid="_x0000_s46085" name="Equation" r:id="rId5" imgW="1180800" imgH="4572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90600"/>
          </a:xfrm>
        </p:spPr>
        <p:txBody>
          <a:bodyPr/>
          <a:lstStyle/>
          <a:p>
            <a:r>
              <a:rPr lang="en-GB" dirty="0" smtClean="0"/>
              <a:t>Question 13 - solution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838200"/>
            <a:ext cx="8458200" cy="5629102"/>
          </a:xfrm>
        </p:spPr>
        <p:txBody>
          <a:bodyPr>
            <a:normAutofit/>
          </a:bodyPr>
          <a:lstStyle/>
          <a:p>
            <a:r>
              <a:rPr lang="en-GB" dirty="0" smtClean="0"/>
              <a:t>The following matrices are defined.</a:t>
            </a:r>
          </a:p>
        </p:txBody>
      </p:sp>
      <p:graphicFrame>
        <p:nvGraphicFramePr>
          <p:cNvPr id="14338" name="Object 2"/>
          <p:cNvGraphicFramePr>
            <a:graphicFrameLocks noChangeAspect="1"/>
          </p:cNvGraphicFramePr>
          <p:nvPr/>
        </p:nvGraphicFramePr>
        <p:xfrm>
          <a:off x="736196" y="1543951"/>
          <a:ext cx="2829964" cy="1107532"/>
        </p:xfrm>
        <a:graphic>
          <a:graphicData uri="http://schemas.openxmlformats.org/presentationml/2006/ole">
            <p:oleObj spid="_x0000_s47106" name="Equation" r:id="rId3" imgW="1193760" imgH="457200" progId="Equation.3">
              <p:embed/>
            </p:oleObj>
          </a:graphicData>
        </a:graphic>
      </p:graphicFrame>
      <p:sp>
        <p:nvSpPr>
          <p:cNvPr id="16" name="TextBox 15"/>
          <p:cNvSpPr txBox="1"/>
          <p:nvPr/>
        </p:nvSpPr>
        <p:spPr>
          <a:xfrm>
            <a:off x="423948" y="2892842"/>
            <a:ext cx="8312727" cy="38164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GB" sz="3200" dirty="0" smtClean="0"/>
              <a:t> </a:t>
            </a:r>
            <a:r>
              <a:rPr lang="en-GB" sz="3000" dirty="0" smtClean="0"/>
              <a:t>What transformation does </a:t>
            </a:r>
            <a:r>
              <a:rPr lang="en-GB" sz="3000" b="1" dirty="0" smtClean="0"/>
              <a:t>V - C </a:t>
            </a:r>
            <a:r>
              <a:rPr lang="en-GB" sz="3000" dirty="0" smtClean="0"/>
              <a:t>represent?</a:t>
            </a:r>
          </a:p>
          <a:p>
            <a:pPr>
              <a:buFont typeface="Arial" pitchFamily="34" charset="0"/>
              <a:buChar char="•"/>
            </a:pPr>
            <a:r>
              <a:rPr lang="en-GB" sz="3000" dirty="0" smtClean="0">
                <a:solidFill>
                  <a:srgbClr val="FF0000"/>
                </a:solidFill>
              </a:rPr>
              <a:t> Translation by -(3,2) i.e. the centre of the square defined by </a:t>
            </a:r>
            <a:r>
              <a:rPr lang="en-GB" sz="3000" b="1" dirty="0" smtClean="0">
                <a:solidFill>
                  <a:srgbClr val="FF0000"/>
                </a:solidFill>
              </a:rPr>
              <a:t>V</a:t>
            </a:r>
            <a:r>
              <a:rPr lang="en-GB" sz="3000" dirty="0" smtClean="0">
                <a:solidFill>
                  <a:srgbClr val="FF0000"/>
                </a:solidFill>
              </a:rPr>
              <a:t> moves to the origin.</a:t>
            </a:r>
            <a:endParaRPr lang="en-GB" sz="3000" dirty="0" smtClean="0"/>
          </a:p>
          <a:p>
            <a:pPr>
              <a:buFont typeface="Arial" pitchFamily="34" charset="0"/>
              <a:buChar char="•"/>
            </a:pPr>
            <a:r>
              <a:rPr lang="en-GB" sz="3000" dirty="0" smtClean="0"/>
              <a:t> What transformation does </a:t>
            </a:r>
            <a:r>
              <a:rPr lang="en-GB" sz="3000" b="1" dirty="0" smtClean="0"/>
              <a:t>E</a:t>
            </a:r>
            <a:r>
              <a:rPr lang="en-GB" sz="3000" dirty="0" smtClean="0"/>
              <a:t> represent?</a:t>
            </a:r>
          </a:p>
          <a:p>
            <a:pPr>
              <a:buFont typeface="Arial" pitchFamily="34" charset="0"/>
              <a:buChar char="•"/>
            </a:pPr>
            <a:r>
              <a:rPr lang="en-GB" sz="3000" dirty="0" smtClean="0"/>
              <a:t> </a:t>
            </a:r>
            <a:r>
              <a:rPr lang="en-GB" sz="3000" dirty="0" smtClean="0">
                <a:solidFill>
                  <a:srgbClr val="FF0000"/>
                </a:solidFill>
              </a:rPr>
              <a:t>Enlargement by scale factor 1.5 about the origin.</a:t>
            </a:r>
            <a:endParaRPr lang="en-GB" sz="3000" dirty="0" smtClean="0"/>
          </a:p>
          <a:p>
            <a:pPr>
              <a:buFont typeface="Arial" pitchFamily="34" charset="0"/>
              <a:buChar char="•"/>
            </a:pPr>
            <a:r>
              <a:rPr lang="en-GB" sz="3000" dirty="0" smtClean="0"/>
              <a:t>What transformation does  </a:t>
            </a:r>
            <a:r>
              <a:rPr lang="en-GB" sz="3000" b="1" dirty="0" smtClean="0"/>
              <a:t>E( V – C ) + C </a:t>
            </a:r>
            <a:r>
              <a:rPr lang="en-GB" sz="3000" dirty="0" smtClean="0"/>
              <a:t>represent? </a:t>
            </a:r>
            <a:r>
              <a:rPr lang="en-GB" sz="3000" dirty="0" smtClean="0">
                <a:solidFill>
                  <a:srgbClr val="FF0000"/>
                </a:solidFill>
              </a:rPr>
              <a:t>Enlargement by scale factor 1.5 about (3,2). i.e. the object centre.</a:t>
            </a:r>
            <a:endParaRPr lang="en-GB" sz="3000" dirty="0" smtClean="0"/>
          </a:p>
        </p:txBody>
      </p:sp>
      <p:graphicFrame>
        <p:nvGraphicFramePr>
          <p:cNvPr id="46084" name="Object 4"/>
          <p:cNvGraphicFramePr>
            <a:graphicFrameLocks noChangeAspect="1"/>
          </p:cNvGraphicFramePr>
          <p:nvPr/>
        </p:nvGraphicFramePr>
        <p:xfrm>
          <a:off x="7000413" y="1500224"/>
          <a:ext cx="1746250" cy="1166813"/>
        </p:xfrm>
        <a:graphic>
          <a:graphicData uri="http://schemas.openxmlformats.org/presentationml/2006/ole">
            <p:oleObj spid="_x0000_s47107" name="Equation" r:id="rId4" imgW="736560" imgH="482400" progId="Equation.3">
              <p:embed/>
            </p:oleObj>
          </a:graphicData>
        </a:graphic>
      </p:graphicFrame>
      <p:graphicFrame>
        <p:nvGraphicFramePr>
          <p:cNvPr id="46085" name="Object 5"/>
          <p:cNvGraphicFramePr>
            <a:graphicFrameLocks noChangeAspect="1"/>
          </p:cNvGraphicFramePr>
          <p:nvPr/>
        </p:nvGraphicFramePr>
        <p:xfrm>
          <a:off x="3946238" y="1546923"/>
          <a:ext cx="2798763" cy="1106488"/>
        </p:xfrm>
        <a:graphic>
          <a:graphicData uri="http://schemas.openxmlformats.org/presentationml/2006/ole">
            <p:oleObj spid="_x0000_s47108" name="Equation" r:id="rId5" imgW="1180800" imgH="4572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0600" y="2046287"/>
            <a:ext cx="6826250" cy="427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</p:spPr>
        <p:txBody>
          <a:bodyPr/>
          <a:lstStyle/>
          <a:p>
            <a:r>
              <a:rPr lang="en-GB" dirty="0" smtClean="0"/>
              <a:t>Question 1 - solution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525963"/>
          </a:xfrm>
        </p:spPr>
        <p:txBody>
          <a:bodyPr/>
          <a:lstStyle/>
          <a:p>
            <a:r>
              <a:rPr lang="en-GB" dirty="0" smtClean="0"/>
              <a:t>Describe in words the transformation of the orange to the blue square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1295400" y="6172200"/>
            <a:ext cx="66496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dirty="0" smtClean="0">
                <a:solidFill>
                  <a:srgbClr val="FF0000"/>
                </a:solidFill>
              </a:rPr>
              <a:t>90</a:t>
            </a:r>
            <a:r>
              <a:rPr lang="en-GB" sz="3200" baseline="30000" dirty="0" smtClean="0">
                <a:solidFill>
                  <a:srgbClr val="FF0000"/>
                </a:solidFill>
              </a:rPr>
              <a:t>o</a:t>
            </a:r>
            <a:r>
              <a:rPr lang="en-GB" sz="3200" dirty="0" smtClean="0">
                <a:solidFill>
                  <a:srgbClr val="FF0000"/>
                </a:solidFill>
              </a:rPr>
              <a:t> rotation about (0,0) anti-clockwise</a:t>
            </a:r>
            <a:endParaRPr lang="en-GB" sz="32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2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3863" y="28575"/>
            <a:ext cx="8296275" cy="6800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2"/>
          <p:cNvSpPr/>
          <p:nvPr/>
        </p:nvSpPr>
        <p:spPr>
          <a:xfrm>
            <a:off x="2028305" y="6517178"/>
            <a:ext cx="1554480" cy="16625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90600"/>
          </a:xfrm>
        </p:spPr>
        <p:txBody>
          <a:bodyPr/>
          <a:lstStyle/>
          <a:p>
            <a:r>
              <a:rPr lang="en-GB" dirty="0" smtClean="0"/>
              <a:t>Question 14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838200"/>
            <a:ext cx="8458200" cy="5629102"/>
          </a:xfrm>
        </p:spPr>
        <p:txBody>
          <a:bodyPr>
            <a:normAutofit/>
          </a:bodyPr>
          <a:lstStyle/>
          <a:p>
            <a:r>
              <a:rPr lang="en-GB" dirty="0" smtClean="0"/>
              <a:t>The following matrices are defined.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440574" y="2942706"/>
            <a:ext cx="8312727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GB" sz="3200" dirty="0" smtClean="0"/>
              <a:t> What transformation does </a:t>
            </a:r>
            <a:r>
              <a:rPr lang="en-GB" sz="3200" b="1" dirty="0" smtClean="0"/>
              <a:t>V - C </a:t>
            </a:r>
            <a:r>
              <a:rPr lang="en-GB" sz="3200" dirty="0" smtClean="0"/>
              <a:t>represent?</a:t>
            </a:r>
          </a:p>
          <a:p>
            <a:endParaRPr lang="en-GB" sz="3200" dirty="0" smtClean="0"/>
          </a:p>
          <a:p>
            <a:pPr>
              <a:buFont typeface="Arial" pitchFamily="34" charset="0"/>
              <a:buChar char="•"/>
            </a:pPr>
            <a:r>
              <a:rPr lang="en-GB" sz="3200" dirty="0" smtClean="0"/>
              <a:t> What transformation does </a:t>
            </a:r>
            <a:r>
              <a:rPr lang="en-GB" sz="3200" b="1" dirty="0" smtClean="0"/>
              <a:t>E</a:t>
            </a:r>
            <a:r>
              <a:rPr lang="en-GB" sz="3200" dirty="0" smtClean="0"/>
              <a:t> represent?</a:t>
            </a:r>
          </a:p>
          <a:p>
            <a:pPr>
              <a:buFont typeface="Arial" pitchFamily="34" charset="0"/>
              <a:buChar char="•"/>
            </a:pPr>
            <a:endParaRPr lang="en-GB" sz="3200" dirty="0" smtClean="0"/>
          </a:p>
          <a:p>
            <a:pPr>
              <a:buFont typeface="Arial" pitchFamily="34" charset="0"/>
              <a:buChar char="•"/>
            </a:pPr>
            <a:r>
              <a:rPr lang="en-GB" sz="3200" dirty="0" smtClean="0"/>
              <a:t>What transformation does  </a:t>
            </a:r>
            <a:r>
              <a:rPr lang="en-GB" sz="3200" b="1" dirty="0" smtClean="0"/>
              <a:t>E( V – C ) + C </a:t>
            </a:r>
            <a:r>
              <a:rPr lang="en-GB" sz="3200" dirty="0" smtClean="0"/>
              <a:t>represent?</a:t>
            </a:r>
          </a:p>
        </p:txBody>
      </p:sp>
      <p:graphicFrame>
        <p:nvGraphicFramePr>
          <p:cNvPr id="48133" name="Object 5"/>
          <p:cNvGraphicFramePr>
            <a:graphicFrameLocks noChangeAspect="1"/>
          </p:cNvGraphicFramePr>
          <p:nvPr/>
        </p:nvGraphicFramePr>
        <p:xfrm>
          <a:off x="420688" y="1577975"/>
          <a:ext cx="3281362" cy="973138"/>
        </p:xfrm>
        <a:graphic>
          <a:graphicData uri="http://schemas.openxmlformats.org/presentationml/2006/ole">
            <p:oleObj spid="_x0000_s48133" name="Equation" r:id="rId3" imgW="1574640" imgH="457200" progId="Equation.3">
              <p:embed/>
            </p:oleObj>
          </a:graphicData>
        </a:graphic>
      </p:graphicFrame>
      <p:graphicFrame>
        <p:nvGraphicFramePr>
          <p:cNvPr id="48134" name="Object 6"/>
          <p:cNvGraphicFramePr>
            <a:graphicFrameLocks noChangeAspect="1"/>
          </p:cNvGraphicFramePr>
          <p:nvPr/>
        </p:nvGraphicFramePr>
        <p:xfrm>
          <a:off x="7350125" y="1525588"/>
          <a:ext cx="1649413" cy="1101725"/>
        </p:xfrm>
        <a:graphic>
          <a:graphicData uri="http://schemas.openxmlformats.org/presentationml/2006/ole">
            <p:oleObj spid="_x0000_s48134" name="Equation" r:id="rId4" imgW="736560" imgH="482400" progId="Equation.3">
              <p:embed/>
            </p:oleObj>
          </a:graphicData>
        </a:graphic>
      </p:graphicFrame>
      <p:graphicFrame>
        <p:nvGraphicFramePr>
          <p:cNvPr id="48135" name="Object 7"/>
          <p:cNvGraphicFramePr>
            <a:graphicFrameLocks noChangeAspect="1"/>
          </p:cNvGraphicFramePr>
          <p:nvPr/>
        </p:nvGraphicFramePr>
        <p:xfrm>
          <a:off x="3832225" y="1579563"/>
          <a:ext cx="3359150" cy="973137"/>
        </p:xfrm>
        <a:graphic>
          <a:graphicData uri="http://schemas.openxmlformats.org/presentationml/2006/ole">
            <p:oleObj spid="_x0000_s48135" name="Equation" r:id="rId5" imgW="1612800" imgH="4572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90600"/>
          </a:xfrm>
        </p:spPr>
        <p:txBody>
          <a:bodyPr/>
          <a:lstStyle/>
          <a:p>
            <a:r>
              <a:rPr lang="en-GB" dirty="0" smtClean="0"/>
              <a:t>Question 14 - solution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3113" y="846513"/>
            <a:ext cx="8458200" cy="5629102"/>
          </a:xfrm>
        </p:spPr>
        <p:txBody>
          <a:bodyPr>
            <a:normAutofit/>
          </a:bodyPr>
          <a:lstStyle/>
          <a:p>
            <a:r>
              <a:rPr lang="en-GB" dirty="0" smtClean="0"/>
              <a:t>The following matrices are defined.</a:t>
            </a:r>
          </a:p>
        </p:txBody>
      </p:sp>
      <p:graphicFrame>
        <p:nvGraphicFramePr>
          <p:cNvPr id="14338" name="Object 2"/>
          <p:cNvGraphicFramePr>
            <a:graphicFrameLocks noChangeAspect="1"/>
          </p:cNvGraphicFramePr>
          <p:nvPr/>
        </p:nvGraphicFramePr>
        <p:xfrm>
          <a:off x="420688" y="1577975"/>
          <a:ext cx="3281362" cy="973138"/>
        </p:xfrm>
        <a:graphic>
          <a:graphicData uri="http://schemas.openxmlformats.org/presentationml/2006/ole">
            <p:oleObj spid="_x0000_s49154" name="Equation" r:id="rId3" imgW="1574640" imgH="457200" progId="Equation.3">
              <p:embed/>
            </p:oleObj>
          </a:graphicData>
        </a:graphic>
      </p:graphicFrame>
      <p:sp>
        <p:nvSpPr>
          <p:cNvPr id="16" name="TextBox 15"/>
          <p:cNvSpPr txBox="1"/>
          <p:nvPr/>
        </p:nvSpPr>
        <p:spPr>
          <a:xfrm>
            <a:off x="423948" y="2892842"/>
            <a:ext cx="8312727" cy="38164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GB" sz="3200" dirty="0" smtClean="0"/>
              <a:t> </a:t>
            </a:r>
            <a:r>
              <a:rPr lang="en-GB" sz="3000" dirty="0" smtClean="0"/>
              <a:t>What transformation does </a:t>
            </a:r>
            <a:r>
              <a:rPr lang="en-GB" sz="3000" b="1" dirty="0" smtClean="0"/>
              <a:t>V - C </a:t>
            </a:r>
            <a:r>
              <a:rPr lang="en-GB" sz="3000" dirty="0" smtClean="0"/>
              <a:t>represent?</a:t>
            </a:r>
          </a:p>
          <a:p>
            <a:pPr>
              <a:buFont typeface="Arial" pitchFamily="34" charset="0"/>
              <a:buChar char="•"/>
            </a:pPr>
            <a:r>
              <a:rPr lang="en-GB" sz="3000" dirty="0" smtClean="0">
                <a:solidFill>
                  <a:srgbClr val="FF0000"/>
                </a:solidFill>
              </a:rPr>
              <a:t> Translation by -(-4,1) i.e. the centre of the square defined by </a:t>
            </a:r>
            <a:r>
              <a:rPr lang="en-GB" sz="3000" b="1" dirty="0" smtClean="0">
                <a:solidFill>
                  <a:srgbClr val="FF0000"/>
                </a:solidFill>
              </a:rPr>
              <a:t>V</a:t>
            </a:r>
            <a:r>
              <a:rPr lang="en-GB" sz="3000" dirty="0" smtClean="0">
                <a:solidFill>
                  <a:srgbClr val="FF0000"/>
                </a:solidFill>
              </a:rPr>
              <a:t> moves to the origin</a:t>
            </a:r>
            <a:endParaRPr lang="en-GB" sz="3000" dirty="0" smtClean="0"/>
          </a:p>
          <a:p>
            <a:pPr>
              <a:buFont typeface="Arial" pitchFamily="34" charset="0"/>
              <a:buChar char="•"/>
            </a:pPr>
            <a:r>
              <a:rPr lang="en-GB" sz="3000" dirty="0" smtClean="0"/>
              <a:t> What transformation does </a:t>
            </a:r>
            <a:r>
              <a:rPr lang="en-GB" sz="3000" b="1" dirty="0" smtClean="0"/>
              <a:t>E</a:t>
            </a:r>
            <a:r>
              <a:rPr lang="en-GB" sz="3000" dirty="0" smtClean="0"/>
              <a:t> represent?</a:t>
            </a:r>
          </a:p>
          <a:p>
            <a:pPr>
              <a:buFont typeface="Arial" pitchFamily="34" charset="0"/>
              <a:buChar char="•"/>
            </a:pPr>
            <a:r>
              <a:rPr lang="en-GB" sz="3000" dirty="0" smtClean="0">
                <a:solidFill>
                  <a:srgbClr val="FF0000"/>
                </a:solidFill>
              </a:rPr>
              <a:t>Stretch by 2/3 in x, 2 in y about the origin..</a:t>
            </a:r>
            <a:endParaRPr lang="en-GB" sz="3000" dirty="0" smtClean="0"/>
          </a:p>
          <a:p>
            <a:pPr>
              <a:buFont typeface="Arial" pitchFamily="34" charset="0"/>
              <a:buChar char="•"/>
            </a:pPr>
            <a:r>
              <a:rPr lang="en-GB" sz="3000" dirty="0" smtClean="0"/>
              <a:t>What transformation does  </a:t>
            </a:r>
            <a:r>
              <a:rPr lang="en-GB" sz="3000" b="1" dirty="0" smtClean="0"/>
              <a:t>E( V – C ) + C </a:t>
            </a:r>
            <a:r>
              <a:rPr lang="en-GB" sz="3000" dirty="0" smtClean="0"/>
              <a:t>represent? </a:t>
            </a:r>
            <a:r>
              <a:rPr lang="en-GB" sz="3000" dirty="0" smtClean="0">
                <a:solidFill>
                  <a:srgbClr val="FF0000"/>
                </a:solidFill>
              </a:rPr>
              <a:t>Contraction of rectangle into a square of side 4 about the point (-4,1)</a:t>
            </a:r>
            <a:endParaRPr lang="en-GB" sz="3000" dirty="0" smtClean="0"/>
          </a:p>
        </p:txBody>
      </p:sp>
      <p:graphicFrame>
        <p:nvGraphicFramePr>
          <p:cNvPr id="46084" name="Object 4"/>
          <p:cNvGraphicFramePr>
            <a:graphicFrameLocks noChangeAspect="1"/>
          </p:cNvGraphicFramePr>
          <p:nvPr/>
        </p:nvGraphicFramePr>
        <p:xfrm>
          <a:off x="7350012" y="1525127"/>
          <a:ext cx="1648797" cy="1101696"/>
        </p:xfrm>
        <a:graphic>
          <a:graphicData uri="http://schemas.openxmlformats.org/presentationml/2006/ole">
            <p:oleObj spid="_x0000_s49155" name="Equation" r:id="rId4" imgW="736560" imgH="482400" progId="Equation.3">
              <p:embed/>
            </p:oleObj>
          </a:graphicData>
        </a:graphic>
      </p:graphicFrame>
      <p:graphicFrame>
        <p:nvGraphicFramePr>
          <p:cNvPr id="46085" name="Object 5"/>
          <p:cNvGraphicFramePr>
            <a:graphicFrameLocks noChangeAspect="1"/>
          </p:cNvGraphicFramePr>
          <p:nvPr/>
        </p:nvGraphicFramePr>
        <p:xfrm>
          <a:off x="3832225" y="1579563"/>
          <a:ext cx="3359150" cy="973137"/>
        </p:xfrm>
        <a:graphic>
          <a:graphicData uri="http://schemas.openxmlformats.org/presentationml/2006/ole">
            <p:oleObj spid="_x0000_s49156" name="Equation" r:id="rId5" imgW="1612800" imgH="4572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179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3863" y="28575"/>
            <a:ext cx="8296275" cy="6800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3"/>
          <p:cNvSpPr/>
          <p:nvPr/>
        </p:nvSpPr>
        <p:spPr>
          <a:xfrm>
            <a:off x="2028305" y="6517178"/>
            <a:ext cx="1554480" cy="16625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90600"/>
          </a:xfrm>
        </p:spPr>
        <p:txBody>
          <a:bodyPr/>
          <a:lstStyle/>
          <a:p>
            <a:r>
              <a:rPr lang="en-GB" dirty="0" smtClean="0"/>
              <a:t>Question 15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838200"/>
            <a:ext cx="8458200" cy="5629102"/>
          </a:xfrm>
        </p:spPr>
        <p:txBody>
          <a:bodyPr>
            <a:normAutofit/>
          </a:bodyPr>
          <a:lstStyle/>
          <a:p>
            <a:r>
              <a:rPr lang="en-GB" dirty="0" smtClean="0"/>
              <a:t>The matrix equation </a:t>
            </a:r>
            <a:r>
              <a:rPr lang="en-GB" b="1" dirty="0" smtClean="0"/>
              <a:t>T( V – C ) + C </a:t>
            </a:r>
            <a:r>
              <a:rPr lang="en-GB" dirty="0" smtClean="0"/>
              <a:t>describes the transformation below. Work out matrices </a:t>
            </a:r>
            <a:r>
              <a:rPr lang="en-GB" b="1" dirty="0" smtClean="0"/>
              <a:t>T</a:t>
            </a:r>
            <a:r>
              <a:rPr lang="en-GB" dirty="0" smtClean="0"/>
              <a:t> and </a:t>
            </a:r>
            <a:r>
              <a:rPr lang="en-GB" b="1" dirty="0" smtClean="0"/>
              <a:t>C</a:t>
            </a:r>
            <a:r>
              <a:rPr lang="en-GB" dirty="0" smtClean="0"/>
              <a:t>.</a:t>
            </a:r>
          </a:p>
        </p:txBody>
      </p:sp>
      <p:pic>
        <p:nvPicPr>
          <p:cNvPr id="51205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37530" y="1980680"/>
            <a:ext cx="5312337" cy="4877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90600"/>
          </a:xfrm>
        </p:spPr>
        <p:txBody>
          <a:bodyPr/>
          <a:lstStyle/>
          <a:p>
            <a:r>
              <a:rPr lang="en-GB" dirty="0" smtClean="0"/>
              <a:t>Question 15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838200"/>
            <a:ext cx="8458200" cy="5629102"/>
          </a:xfrm>
        </p:spPr>
        <p:txBody>
          <a:bodyPr>
            <a:normAutofit/>
          </a:bodyPr>
          <a:lstStyle/>
          <a:p>
            <a:r>
              <a:rPr lang="en-GB" dirty="0" smtClean="0"/>
              <a:t>The matrix equation </a:t>
            </a:r>
            <a:r>
              <a:rPr lang="en-GB" b="1" dirty="0" smtClean="0"/>
              <a:t>T( V – C ) + C </a:t>
            </a:r>
            <a:r>
              <a:rPr lang="en-GB" dirty="0" smtClean="0"/>
              <a:t>describes the transformation below. Work out matrices </a:t>
            </a:r>
            <a:r>
              <a:rPr lang="en-GB" b="1" dirty="0" smtClean="0"/>
              <a:t>T</a:t>
            </a:r>
            <a:r>
              <a:rPr lang="en-GB" dirty="0" smtClean="0"/>
              <a:t> and </a:t>
            </a:r>
            <a:r>
              <a:rPr lang="en-GB" b="1" dirty="0" smtClean="0"/>
              <a:t>C</a:t>
            </a:r>
            <a:r>
              <a:rPr lang="en-GB" dirty="0" smtClean="0"/>
              <a:t>.</a:t>
            </a:r>
          </a:p>
        </p:txBody>
      </p:sp>
      <p:pic>
        <p:nvPicPr>
          <p:cNvPr id="51205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5231" y="2770389"/>
            <a:ext cx="3592048" cy="32979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54274" name="Object 2"/>
          <p:cNvGraphicFramePr>
            <a:graphicFrameLocks noChangeAspect="1"/>
          </p:cNvGraphicFramePr>
          <p:nvPr/>
        </p:nvGraphicFramePr>
        <p:xfrm>
          <a:off x="3799037" y="2402376"/>
          <a:ext cx="2962771" cy="1701137"/>
        </p:xfrm>
        <a:graphic>
          <a:graphicData uri="http://schemas.openxmlformats.org/presentationml/2006/ole">
            <p:oleObj spid="_x0000_s54274" name="Equation" r:id="rId4" imgW="812520" imgH="457200" progId="Equation.3">
              <p:embed/>
            </p:oleObj>
          </a:graphicData>
        </a:graphic>
      </p:graphicFrame>
      <p:graphicFrame>
        <p:nvGraphicFramePr>
          <p:cNvPr id="54275" name="Object 3"/>
          <p:cNvGraphicFramePr>
            <a:graphicFrameLocks noChangeAspect="1"/>
          </p:cNvGraphicFramePr>
          <p:nvPr/>
        </p:nvGraphicFramePr>
        <p:xfrm>
          <a:off x="3848484" y="4401491"/>
          <a:ext cx="4738882" cy="1584799"/>
        </p:xfrm>
        <a:graphic>
          <a:graphicData uri="http://schemas.openxmlformats.org/presentationml/2006/ole">
            <p:oleObj spid="_x0000_s54275" name="Equation" r:id="rId5" imgW="1396800" imgH="4572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90600"/>
          </a:xfrm>
        </p:spPr>
        <p:txBody>
          <a:bodyPr/>
          <a:lstStyle/>
          <a:p>
            <a:r>
              <a:rPr lang="en-GB" dirty="0" smtClean="0"/>
              <a:t>Question 15 - solution</a:t>
            </a:r>
            <a:endParaRPr lang="en-GB" dirty="0"/>
          </a:p>
        </p:txBody>
      </p:sp>
      <p:pic>
        <p:nvPicPr>
          <p:cNvPr id="522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3863" y="28575"/>
            <a:ext cx="8296275" cy="6800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6"/>
          <p:cNvSpPr/>
          <p:nvPr/>
        </p:nvSpPr>
        <p:spPr>
          <a:xfrm>
            <a:off x="2975956" y="6542116"/>
            <a:ext cx="590204" cy="13300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" y="2209800"/>
            <a:ext cx="6796087" cy="4565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90600"/>
          </a:xfrm>
        </p:spPr>
        <p:txBody>
          <a:bodyPr/>
          <a:lstStyle/>
          <a:p>
            <a:r>
              <a:rPr lang="en-GB" dirty="0" smtClean="0"/>
              <a:t>Question 2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838200"/>
            <a:ext cx="8229600" cy="4525963"/>
          </a:xfrm>
        </p:spPr>
        <p:txBody>
          <a:bodyPr/>
          <a:lstStyle/>
          <a:p>
            <a:r>
              <a:rPr lang="en-GB" dirty="0" smtClean="0"/>
              <a:t>Describe in words the transformation of the orange to the magenta shape by the matrix </a:t>
            </a:r>
            <a:endParaRPr lang="en-GB" dirty="0"/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/>
        </p:nvGraphicFramePr>
        <p:xfrm>
          <a:off x="6858000" y="2057400"/>
          <a:ext cx="1983204" cy="1752600"/>
        </p:xfrm>
        <a:graphic>
          <a:graphicData uri="http://schemas.openxmlformats.org/presentationml/2006/ole">
            <p:oleObj spid="_x0000_s2051" name="Equation" r:id="rId4" imgW="545760" imgH="4824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" y="2209800"/>
            <a:ext cx="6796087" cy="4565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90600"/>
          </a:xfrm>
        </p:spPr>
        <p:txBody>
          <a:bodyPr/>
          <a:lstStyle/>
          <a:p>
            <a:r>
              <a:rPr lang="en-GB" dirty="0" smtClean="0"/>
              <a:t>Question 2 - solution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838200"/>
            <a:ext cx="8229600" cy="4525963"/>
          </a:xfrm>
        </p:spPr>
        <p:txBody>
          <a:bodyPr/>
          <a:lstStyle/>
          <a:p>
            <a:r>
              <a:rPr lang="en-GB" dirty="0" smtClean="0"/>
              <a:t>Describe in words the transformation of the orange to the magenta shape by the matrix </a:t>
            </a:r>
            <a:endParaRPr lang="en-GB" dirty="0"/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/>
        </p:nvGraphicFramePr>
        <p:xfrm>
          <a:off x="6858000" y="2057400"/>
          <a:ext cx="1983204" cy="1752600"/>
        </p:xfrm>
        <a:graphic>
          <a:graphicData uri="http://schemas.openxmlformats.org/presentationml/2006/ole">
            <p:oleObj spid="_x0000_s3074" name="Equation" r:id="rId4" imgW="545760" imgH="482400" progId="Equation.3">
              <p:embed/>
            </p:oleObj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5562600" y="4419600"/>
            <a:ext cx="31242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 smtClean="0">
                <a:solidFill>
                  <a:srgbClr val="FF0000"/>
                </a:solidFill>
              </a:rPr>
              <a:t>Shear by 30</a:t>
            </a:r>
            <a:r>
              <a:rPr lang="en-GB" sz="3200" baseline="30000" dirty="0" smtClean="0">
                <a:solidFill>
                  <a:srgbClr val="FF0000"/>
                </a:solidFill>
              </a:rPr>
              <a:t>o</a:t>
            </a:r>
            <a:r>
              <a:rPr lang="en-GB" sz="3200" dirty="0" smtClean="0">
                <a:solidFill>
                  <a:srgbClr val="FF0000"/>
                </a:solidFill>
              </a:rPr>
              <a:t> parallel to the x axis from (0,0)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90600"/>
          </a:xfrm>
        </p:spPr>
        <p:txBody>
          <a:bodyPr/>
          <a:lstStyle/>
          <a:p>
            <a:r>
              <a:rPr lang="en-GB" dirty="0" smtClean="0"/>
              <a:t>Question 3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838200"/>
            <a:ext cx="8229600" cy="4525963"/>
          </a:xfrm>
        </p:spPr>
        <p:txBody>
          <a:bodyPr/>
          <a:lstStyle/>
          <a:p>
            <a:r>
              <a:rPr lang="en-GB" dirty="0" smtClean="0"/>
              <a:t>Find the determinant of the matrix</a:t>
            </a:r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r>
              <a:rPr lang="en-GB" dirty="0" smtClean="0"/>
              <a:t>Then work out </a:t>
            </a:r>
            <a:endParaRPr lang="en-GB" dirty="0"/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/>
        </p:nvGraphicFramePr>
        <p:xfrm>
          <a:off x="3200400" y="1638299"/>
          <a:ext cx="2623870" cy="1811483"/>
        </p:xfrm>
        <a:graphic>
          <a:graphicData uri="http://schemas.openxmlformats.org/presentationml/2006/ole">
            <p:oleObj spid="_x0000_s4098" name="Equation" r:id="rId3" imgW="698400" imgH="482400" progId="Equation.3">
              <p:embed/>
            </p:oleObj>
          </a:graphicData>
        </a:graphic>
      </p:graphicFrame>
      <p:graphicFrame>
        <p:nvGraphicFramePr>
          <p:cNvPr id="4099" name="Object 3"/>
          <p:cNvGraphicFramePr>
            <a:graphicFrameLocks noChangeAspect="1"/>
          </p:cNvGraphicFramePr>
          <p:nvPr/>
        </p:nvGraphicFramePr>
        <p:xfrm>
          <a:off x="3657600" y="3771899"/>
          <a:ext cx="3108262" cy="1972195"/>
        </p:xfrm>
        <a:graphic>
          <a:graphicData uri="http://schemas.openxmlformats.org/presentationml/2006/ole">
            <p:oleObj spid="_x0000_s4099" name="Equation" r:id="rId4" imgW="799920" imgH="50796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90600"/>
          </a:xfrm>
        </p:spPr>
        <p:txBody>
          <a:bodyPr/>
          <a:lstStyle/>
          <a:p>
            <a:r>
              <a:rPr lang="en-GB" dirty="0" smtClean="0"/>
              <a:t>Question 3 - solution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838200"/>
            <a:ext cx="8229600" cy="4525963"/>
          </a:xfrm>
        </p:spPr>
        <p:txBody>
          <a:bodyPr/>
          <a:lstStyle/>
          <a:p>
            <a:r>
              <a:rPr lang="en-GB" dirty="0" smtClean="0"/>
              <a:t>Find the determinant of the matrix</a:t>
            </a:r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r>
              <a:rPr lang="en-GB" dirty="0" smtClean="0"/>
              <a:t>Then work out </a:t>
            </a:r>
            <a:endParaRPr lang="en-GB" dirty="0"/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/>
        </p:nvGraphicFramePr>
        <p:xfrm>
          <a:off x="1524000" y="1638300"/>
          <a:ext cx="2097088" cy="1447800"/>
        </p:xfrm>
        <a:graphic>
          <a:graphicData uri="http://schemas.openxmlformats.org/presentationml/2006/ole">
            <p:oleObj spid="_x0000_s5122" name="Equation" r:id="rId3" imgW="698400" imgH="482400" progId="Equation.3">
              <p:embed/>
            </p:oleObj>
          </a:graphicData>
        </a:graphic>
      </p:graphicFrame>
      <p:graphicFrame>
        <p:nvGraphicFramePr>
          <p:cNvPr id="4099" name="Object 3"/>
          <p:cNvGraphicFramePr>
            <a:graphicFrameLocks noChangeAspect="1"/>
          </p:cNvGraphicFramePr>
          <p:nvPr/>
        </p:nvGraphicFramePr>
        <p:xfrm>
          <a:off x="2236124" y="4414751"/>
          <a:ext cx="5980380" cy="1927859"/>
        </p:xfrm>
        <a:graphic>
          <a:graphicData uri="http://schemas.openxmlformats.org/presentationml/2006/ole">
            <p:oleObj spid="_x0000_s5123" name="Equation" r:id="rId4" imgW="1574640" imgH="507960" progId="Equation.3">
              <p:embed/>
            </p:oleObj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4191000" y="1828800"/>
            <a:ext cx="4673074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dirty="0" smtClean="0">
                <a:solidFill>
                  <a:srgbClr val="FF0000"/>
                </a:solidFill>
              </a:rPr>
              <a:t>Determinant is </a:t>
            </a:r>
          </a:p>
          <a:p>
            <a:r>
              <a:rPr lang="en-GB" sz="3200" dirty="0" smtClean="0">
                <a:solidFill>
                  <a:srgbClr val="FF0000"/>
                </a:solidFill>
              </a:rPr>
              <a:t>2*6/3 – (-2*0.5) = 4 + 1 = 5</a:t>
            </a:r>
            <a:endParaRPr lang="en-GB" sz="32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1854200"/>
            <a:ext cx="5321300" cy="500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90600"/>
          </a:xfrm>
        </p:spPr>
        <p:txBody>
          <a:bodyPr/>
          <a:lstStyle/>
          <a:p>
            <a:r>
              <a:rPr lang="en-GB" dirty="0" smtClean="0"/>
              <a:t>Question 4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838200"/>
            <a:ext cx="8458200" cy="4525963"/>
          </a:xfrm>
        </p:spPr>
        <p:txBody>
          <a:bodyPr/>
          <a:lstStyle/>
          <a:p>
            <a:r>
              <a:rPr lang="en-GB" dirty="0" smtClean="0"/>
              <a:t>Write down the matrix corresponding to the transformation of the orange to the pink square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1854200"/>
            <a:ext cx="5321300" cy="500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90600"/>
          </a:xfrm>
        </p:spPr>
        <p:txBody>
          <a:bodyPr/>
          <a:lstStyle/>
          <a:p>
            <a:r>
              <a:rPr lang="en-GB" dirty="0" smtClean="0"/>
              <a:t>Question 4 - solution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838200"/>
            <a:ext cx="8458200" cy="4525963"/>
          </a:xfrm>
        </p:spPr>
        <p:txBody>
          <a:bodyPr/>
          <a:lstStyle/>
          <a:p>
            <a:r>
              <a:rPr lang="en-GB" dirty="0" smtClean="0"/>
              <a:t>Write down the matrix corresponding to the transformation of the orange to the pink square</a:t>
            </a:r>
            <a:endParaRPr lang="en-GB" dirty="0"/>
          </a:p>
        </p:txBody>
      </p:sp>
      <p:graphicFrame>
        <p:nvGraphicFramePr>
          <p:cNvPr id="7170" name="Object 2"/>
          <p:cNvGraphicFramePr>
            <a:graphicFrameLocks noChangeAspect="1"/>
          </p:cNvGraphicFramePr>
          <p:nvPr/>
        </p:nvGraphicFramePr>
        <p:xfrm>
          <a:off x="6096000" y="2133600"/>
          <a:ext cx="2190750" cy="2075447"/>
        </p:xfrm>
        <a:graphic>
          <a:graphicData uri="http://schemas.openxmlformats.org/presentationml/2006/ole">
            <p:oleObj spid="_x0000_s7170" name="Equation" r:id="rId4" imgW="482400" imgH="457200" progId="Equation.3">
              <p:embed/>
            </p:oleObj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5867400" y="4419600"/>
            <a:ext cx="2743199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 smtClean="0">
                <a:solidFill>
                  <a:srgbClr val="FF0000"/>
                </a:solidFill>
              </a:rPr>
              <a:t>Enlargement from (0,0) </a:t>
            </a:r>
          </a:p>
          <a:p>
            <a:r>
              <a:rPr lang="en-GB" sz="2800" dirty="0" smtClean="0">
                <a:solidFill>
                  <a:srgbClr val="FF0000"/>
                </a:solidFill>
              </a:rPr>
              <a:t>scale factor 2</a:t>
            </a:r>
            <a:endParaRPr lang="en-GB" sz="2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377</TotalTime>
  <Words>1061</Words>
  <Application>Microsoft Office PowerPoint</Application>
  <PresentationFormat>On-screen Show (4:3)</PresentationFormat>
  <Paragraphs>138</Paragraphs>
  <Slides>36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36</vt:i4>
      </vt:variant>
    </vt:vector>
  </HeadingPairs>
  <TitlesOfParts>
    <vt:vector size="38" baseType="lpstr">
      <vt:lpstr>Office Theme</vt:lpstr>
      <vt:lpstr>Equation</vt:lpstr>
      <vt:lpstr>Transformations  using matrices quiz</vt:lpstr>
      <vt:lpstr>Question 1</vt:lpstr>
      <vt:lpstr>Question 1 - solution</vt:lpstr>
      <vt:lpstr>Question 2</vt:lpstr>
      <vt:lpstr>Question 2 - solution</vt:lpstr>
      <vt:lpstr>Question 3</vt:lpstr>
      <vt:lpstr>Question 3 - solution</vt:lpstr>
      <vt:lpstr>Question 4</vt:lpstr>
      <vt:lpstr>Question 4 - solution</vt:lpstr>
      <vt:lpstr>Question 5</vt:lpstr>
      <vt:lpstr>Question 5 - solution</vt:lpstr>
      <vt:lpstr>Question 6</vt:lpstr>
      <vt:lpstr>Question 6 - solution</vt:lpstr>
      <vt:lpstr>Question 7</vt:lpstr>
      <vt:lpstr>Question 7 - solution</vt:lpstr>
      <vt:lpstr>Question 8</vt:lpstr>
      <vt:lpstr>Question 8 - solution</vt:lpstr>
      <vt:lpstr>Question 9</vt:lpstr>
      <vt:lpstr>Question 9 - solution</vt:lpstr>
      <vt:lpstr>Question 10</vt:lpstr>
      <vt:lpstr>Question 10 - solution</vt:lpstr>
      <vt:lpstr>Slide 22</vt:lpstr>
      <vt:lpstr>Question 11</vt:lpstr>
      <vt:lpstr>Question 11 - solution</vt:lpstr>
      <vt:lpstr>Slide 25</vt:lpstr>
      <vt:lpstr>Question 12</vt:lpstr>
      <vt:lpstr>Question 12 - solution</vt:lpstr>
      <vt:lpstr>Question 13</vt:lpstr>
      <vt:lpstr>Question 13 - solution</vt:lpstr>
      <vt:lpstr>Slide 30</vt:lpstr>
      <vt:lpstr>Question 14</vt:lpstr>
      <vt:lpstr>Question 14 - solution</vt:lpstr>
      <vt:lpstr>Slide 33</vt:lpstr>
      <vt:lpstr>Question 15</vt:lpstr>
      <vt:lpstr>Question 15</vt:lpstr>
      <vt:lpstr>Question 15 - solution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Transformations using matrices</dc:title>
  <dc:creator>Andy French</dc:creator>
  <cp:lastModifiedBy>Andrew French</cp:lastModifiedBy>
  <cp:revision>89</cp:revision>
  <dcterms:created xsi:type="dcterms:W3CDTF">2006-08-16T00:00:00Z</dcterms:created>
  <dcterms:modified xsi:type="dcterms:W3CDTF">2012-12-05T13:58:23Z</dcterms:modified>
</cp:coreProperties>
</file>