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70" r:id="rId12"/>
    <p:sldId id="271" r:id="rId13"/>
    <p:sldId id="264" r:id="rId14"/>
    <p:sldId id="265" r:id="rId15"/>
    <p:sldId id="272" r:id="rId16"/>
    <p:sldId id="274" r:id="rId17"/>
    <p:sldId id="273" r:id="rId18"/>
    <p:sldId id="266" r:id="rId19"/>
    <p:sldId id="275" r:id="rId20"/>
    <p:sldId id="276" r:id="rId21"/>
    <p:sldId id="277" r:id="rId22"/>
    <p:sldId id="278" r:id="rId23"/>
    <p:sldId id="267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38.wmf"/><Relationship Id="rId1" Type="http://schemas.openxmlformats.org/officeDocument/2006/relationships/image" Target="../media/image40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38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42.wmf"/><Relationship Id="rId1" Type="http://schemas.openxmlformats.org/officeDocument/2006/relationships/image" Target="../media/image5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42.wmf"/><Relationship Id="rId4" Type="http://schemas.openxmlformats.org/officeDocument/2006/relationships/image" Target="../media/image5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3.wmf"/><Relationship Id="rId1" Type="http://schemas.openxmlformats.org/officeDocument/2006/relationships/image" Target="../media/image42.wmf"/><Relationship Id="rId4" Type="http://schemas.openxmlformats.org/officeDocument/2006/relationships/image" Target="../media/image5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png"/><Relationship Id="rId4" Type="http://schemas.openxmlformats.org/officeDocument/2006/relationships/oleObject" Target="../embeddings/oleObject5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image" Target="../media/image48.png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9.png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3.bin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9.bin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47039" y="1902939"/>
            <a:ext cx="2916194" cy="257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0384" y="2093352"/>
            <a:ext cx="7772400" cy="1470025"/>
          </a:xfrm>
        </p:spPr>
        <p:txBody>
          <a:bodyPr/>
          <a:lstStyle/>
          <a:p>
            <a:pPr algn="l"/>
            <a:r>
              <a:rPr lang="en-GB" dirty="0" smtClean="0"/>
              <a:t>Geometric transformations </a:t>
            </a:r>
            <a:br>
              <a:rPr lang="en-GB" dirty="0" smtClean="0"/>
            </a:br>
            <a:r>
              <a:rPr lang="en-GB" dirty="0" smtClean="0"/>
              <a:t>using matrices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561" y="3453714"/>
            <a:ext cx="6400800" cy="1752600"/>
          </a:xfrm>
        </p:spPr>
        <p:txBody>
          <a:bodyPr/>
          <a:lstStyle/>
          <a:p>
            <a:pPr algn="l"/>
            <a:r>
              <a:rPr lang="en-GB" dirty="0" smtClean="0"/>
              <a:t>Dr Andrew French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83973" y="413951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83973" y="1175951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V="1">
            <a:off x="2137719" y="45308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337619" y="845408"/>
            <a:ext cx="838200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527854" y="430427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2689654" y="1192427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506106" y="407773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06106" y="1169773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785295" y="455141"/>
            <a:ext cx="1524000" cy="13716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6293557" y="703735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V="1">
            <a:off x="6255457" y="1503835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29183" y="465437"/>
            <a:ext cx="1600200" cy="12954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364525" y="4475204"/>
          <a:ext cx="1676400" cy="1371600"/>
        </p:xfrm>
        <a:graphic>
          <a:graphicData uri="http://schemas.openxmlformats.org/presentationml/2006/ole">
            <p:oleObj spid="_x0000_s13314" name="Equation" r:id="rId4" imgW="558720" imgH="457200" progId="Equation.3">
              <p:embed/>
            </p:oleObj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rot="5400000" flipV="1">
            <a:off x="745525" y="5618204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1240825" y="6265904"/>
            <a:ext cx="838200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2452816" y="4524631"/>
          <a:ext cx="1676400" cy="1371600"/>
        </p:xfrm>
        <a:graphic>
          <a:graphicData uri="http://schemas.openxmlformats.org/presentationml/2006/ole">
            <p:oleObj spid="_x0000_s13315" name="Equation" r:id="rId5" imgW="558720" imgH="457200" progId="Equation.3">
              <p:embed/>
            </p:oleObj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V="1">
            <a:off x="3748216" y="5972431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2300416" y="6048631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"/>
          <p:cNvGraphicFramePr>
            <a:graphicFrameLocks noChangeAspect="1"/>
          </p:cNvGraphicFramePr>
          <p:nvPr/>
        </p:nvGraphicFramePr>
        <p:xfrm>
          <a:off x="4655408" y="4586415"/>
          <a:ext cx="1447800" cy="1371600"/>
        </p:xfrm>
        <a:graphic>
          <a:graphicData uri="http://schemas.openxmlformats.org/presentationml/2006/ole">
            <p:oleObj spid="_x0000_s13316" name="Equation" r:id="rId6" imgW="482400" imgH="457200" progId="Equation.3">
              <p:embed/>
            </p:oleObj>
          </a:graphicData>
        </a:graphic>
      </p:graphicFrame>
      <p:cxnSp>
        <p:nvCxnSpPr>
          <p:cNvPr id="23" name="Straight Arrow Connector 22"/>
          <p:cNvCxnSpPr/>
          <p:nvPr/>
        </p:nvCxnSpPr>
        <p:spPr>
          <a:xfrm flipV="1">
            <a:off x="5041558" y="5898291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548185" y="6042453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"/>
          <p:cNvGraphicFramePr>
            <a:graphicFrameLocks noChangeAspect="1"/>
          </p:cNvGraphicFramePr>
          <p:nvPr/>
        </p:nvGraphicFramePr>
        <p:xfrm>
          <a:off x="6709762" y="4566292"/>
          <a:ext cx="1943100" cy="1371600"/>
        </p:xfrm>
        <a:graphic>
          <a:graphicData uri="http://schemas.openxmlformats.org/presentationml/2006/ole">
            <p:oleObj spid="_x0000_s13317" name="Equation" r:id="rId7" imgW="647640" imgH="457200" progId="Equation.3">
              <p:embed/>
            </p:oleObj>
          </a:graphicData>
        </a:graphic>
      </p:graphicFrame>
      <p:cxnSp>
        <p:nvCxnSpPr>
          <p:cNvPr id="26" name="Straight Arrow Connector 25"/>
          <p:cNvCxnSpPr/>
          <p:nvPr/>
        </p:nvCxnSpPr>
        <p:spPr>
          <a:xfrm rot="5400000" flipV="1">
            <a:off x="6939197" y="6339444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8126477" y="5625841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43016" y="238898"/>
            <a:ext cx="8616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Special cases of rotation anticlockwise </a:t>
            </a:r>
          </a:p>
          <a:p>
            <a:r>
              <a:rPr lang="en-GB" sz="2800" b="1" dirty="0" smtClean="0"/>
              <a:t>about (0,0) by angle </a:t>
            </a:r>
            <a:r>
              <a:rPr lang="en-GB" sz="2800" b="1" i="1" dirty="0" smtClean="0">
                <a:latin typeface="Symbol" pitchFamily="18" charset="2"/>
              </a:rPr>
              <a:t>q</a:t>
            </a:r>
            <a:endParaRPr lang="en-GB" sz="2800" b="1" i="1" dirty="0">
              <a:latin typeface="Symbol" pitchFamily="18" charset="2"/>
            </a:endParaRPr>
          </a:p>
        </p:txBody>
      </p: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291499" y="1398545"/>
          <a:ext cx="7696200" cy="4648200"/>
        </p:xfrm>
        <a:graphic>
          <a:graphicData uri="http://schemas.openxmlformats.org/presentationml/2006/ole">
            <p:oleObj spid="_x0000_s9223" name="Equation" r:id="rId3" imgW="2565360" imgH="1549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328183" y="1686011"/>
          <a:ext cx="4648201" cy="1371600"/>
        </p:xfrm>
        <a:graphic>
          <a:graphicData uri="http://schemas.openxmlformats.org/presentationml/2006/ole">
            <p:oleObj spid="_x0000_s10242" name="Equation" r:id="rId3" imgW="1549080" imgH="45720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43016" y="238898"/>
            <a:ext cx="8616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Special cases of rotation anticlockwise </a:t>
            </a:r>
          </a:p>
          <a:p>
            <a:r>
              <a:rPr lang="en-GB" sz="2800" b="1" dirty="0" smtClean="0"/>
              <a:t>about (0,0) by angle </a:t>
            </a:r>
            <a:r>
              <a:rPr lang="en-GB" sz="2800" b="1" i="1" dirty="0" smtClean="0">
                <a:latin typeface="Symbol" pitchFamily="18" charset="2"/>
              </a:rPr>
              <a:t>q</a:t>
            </a:r>
            <a:endParaRPr lang="en-GB" sz="2800" b="1" dirty="0">
              <a:latin typeface="Symbol" pitchFamily="18" charset="2"/>
            </a:endParaRP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373621" y="3629968"/>
          <a:ext cx="4838700" cy="1371600"/>
        </p:xfrm>
        <a:graphic>
          <a:graphicData uri="http://schemas.openxmlformats.org/presentationml/2006/ole">
            <p:oleObj spid="_x0000_s10244" name="Equation" r:id="rId4" imgW="1612800" imgH="457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4207" y="5581139"/>
            <a:ext cx="8616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+mj-lt"/>
              </a:rPr>
              <a:t>i.e. the </a:t>
            </a:r>
            <a:r>
              <a:rPr lang="en-GB" sz="2800" i="1" dirty="0" smtClean="0">
                <a:solidFill>
                  <a:srgbClr val="FF0000"/>
                </a:solidFill>
                <a:latin typeface="+mj-lt"/>
              </a:rPr>
              <a:t>inverse </a:t>
            </a:r>
            <a:r>
              <a:rPr lang="en-GB" sz="2800" dirty="0" smtClean="0">
                <a:solidFill>
                  <a:srgbClr val="FF0000"/>
                </a:solidFill>
                <a:latin typeface="+mj-lt"/>
              </a:rPr>
              <a:t>of a clockwise rotation by </a:t>
            </a:r>
            <a:r>
              <a:rPr lang="en-GB" sz="2800" i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GB" sz="2800" dirty="0" smtClean="0">
                <a:solidFill>
                  <a:srgbClr val="FF0000"/>
                </a:solidFill>
                <a:latin typeface="+mj-lt"/>
              </a:rPr>
              <a:t>  is an anticlockwise rotation by </a:t>
            </a:r>
            <a:r>
              <a:rPr lang="en-GB" sz="2800" i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GB" sz="2800" dirty="0" smtClean="0">
                <a:solidFill>
                  <a:srgbClr val="FF0000"/>
                </a:solidFill>
                <a:latin typeface="+mj-lt"/>
              </a:rPr>
              <a:t>.</a:t>
            </a:r>
            <a:endParaRPr lang="en-GB" sz="2800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6084718" y="2000809"/>
          <a:ext cx="2379662" cy="923925"/>
        </p:xfrm>
        <a:graphic>
          <a:graphicData uri="http://schemas.openxmlformats.org/presentationml/2006/ole">
            <p:oleObj spid="_x0000_s10245" name="Equation" r:id="rId5" imgW="622080" imgH="241200" progId="Equation.3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6140152" y="1637956"/>
            <a:ext cx="708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i.e. 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0703" y="5140410"/>
            <a:ext cx="6796216" cy="1346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458358" y="1780146"/>
          <a:ext cx="6584994" cy="4667385"/>
        </p:xfrm>
        <a:graphic>
          <a:graphicData uri="http://schemas.openxmlformats.org/presentationml/2006/ole">
            <p:oleObj spid="_x0000_s11266" name="Equation" r:id="rId3" imgW="2311200" imgH="163800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43016" y="238898"/>
            <a:ext cx="8616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Use of rotation matrices to derive sine and cosine</a:t>
            </a:r>
          </a:p>
          <a:p>
            <a:r>
              <a:rPr lang="en-GB" sz="2800" b="1" dirty="0" smtClean="0"/>
              <a:t>addition formulae</a:t>
            </a:r>
            <a:endParaRPr lang="en-GB" sz="2800" b="1" dirty="0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5651843" y="886169"/>
          <a:ext cx="3158525" cy="717346"/>
        </p:xfrm>
        <a:graphic>
          <a:graphicData uri="http://schemas.openxmlformats.org/presentationml/2006/ole">
            <p:oleObj spid="_x0000_s11268" name="Equation" r:id="rId4" imgW="9522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5135" y="226541"/>
            <a:ext cx="2636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Shear by angle </a:t>
            </a:r>
            <a:r>
              <a:rPr lang="en-GB" sz="2800" b="1" i="1" dirty="0" smtClean="0">
                <a:latin typeface="Symbol" pitchFamily="18" charset="2"/>
              </a:rPr>
              <a:t>q</a:t>
            </a:r>
            <a:endParaRPr lang="en-GB" sz="2800" b="1" i="1" dirty="0">
              <a:latin typeface="Symbol" pitchFamily="18" charset="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1604" y="1848293"/>
            <a:ext cx="277477" cy="27747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36757" y="3555345"/>
            <a:ext cx="2998500" cy="953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2"/>
          <p:cNvCxnSpPr/>
          <p:nvPr/>
        </p:nvCxnSpPr>
        <p:spPr>
          <a:xfrm flipV="1">
            <a:off x="1486620" y="1870808"/>
            <a:ext cx="6058576" cy="1679469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3"/>
          <p:cNvCxnSpPr/>
          <p:nvPr/>
        </p:nvCxnSpPr>
        <p:spPr>
          <a:xfrm>
            <a:off x="1486620" y="3550276"/>
            <a:ext cx="4192831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1484505" y="979958"/>
            <a:ext cx="19496" cy="2589791"/>
          </a:xfrm>
          <a:prstGeom prst="straightConnector1">
            <a:avLst/>
          </a:prstGeom>
          <a:ln w="317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 rot="21088180">
            <a:off x="1016000" y="2686055"/>
            <a:ext cx="1247502" cy="1352544"/>
          </a:xfrm>
          <a:prstGeom prst="arc">
            <a:avLst>
              <a:gd name="adj1" fmla="val 16200000"/>
              <a:gd name="adj2" fmla="val 251093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08791" y="2755163"/>
            <a:ext cx="720522" cy="763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i="1" dirty="0" smtClean="0">
                <a:latin typeface="Symbol" pitchFamily="18" charset="2"/>
              </a:rPr>
              <a:t>q</a:t>
            </a:r>
            <a:endParaRPr lang="en-GB" sz="3600" i="1" dirty="0">
              <a:latin typeface="Symbol" pitchFamily="18" charset="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530389" y="1865735"/>
            <a:ext cx="14808" cy="168454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00585" y="2390061"/>
            <a:ext cx="402022" cy="5456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24910" y="1851092"/>
            <a:ext cx="6000612" cy="44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Object 5"/>
          <p:cNvGraphicFramePr>
            <a:graphicFrameLocks noChangeAspect="1"/>
          </p:cNvGraphicFramePr>
          <p:nvPr/>
        </p:nvGraphicFramePr>
        <p:xfrm>
          <a:off x="3899451" y="1339635"/>
          <a:ext cx="962500" cy="499074"/>
        </p:xfrm>
        <a:graphic>
          <a:graphicData uri="http://schemas.openxmlformats.org/presentationml/2006/ole">
            <p:oleObj spid="_x0000_s12294" name="Equation" r:id="rId3" imgW="342720" imgH="177480" progId="Equation.3">
              <p:embed/>
            </p:oleObj>
          </a:graphicData>
        </a:graphic>
      </p:graphicFrame>
      <p:graphicFrame>
        <p:nvGraphicFramePr>
          <p:cNvPr id="43" name="Object 6"/>
          <p:cNvGraphicFramePr>
            <a:graphicFrameLocks noChangeAspect="1"/>
          </p:cNvGraphicFramePr>
          <p:nvPr/>
        </p:nvGraphicFramePr>
        <p:xfrm>
          <a:off x="1492250" y="4406900"/>
          <a:ext cx="2819400" cy="1371600"/>
        </p:xfrm>
        <a:graphic>
          <a:graphicData uri="http://schemas.openxmlformats.org/presentationml/2006/ole">
            <p:oleObj spid="_x0000_s12295" name="Equation" r:id="rId4" imgW="939600" imgH="457200" progId="Equation.3">
              <p:embed/>
            </p:oleObj>
          </a:graphicData>
        </a:graphic>
      </p:graphicFrame>
      <p:cxnSp>
        <p:nvCxnSpPr>
          <p:cNvPr id="46" name="Straight Arrow Connector 3"/>
          <p:cNvCxnSpPr/>
          <p:nvPr/>
        </p:nvCxnSpPr>
        <p:spPr>
          <a:xfrm>
            <a:off x="2317200" y="5851516"/>
            <a:ext cx="768900" cy="64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2"/>
          <p:cNvCxnSpPr/>
          <p:nvPr/>
        </p:nvCxnSpPr>
        <p:spPr>
          <a:xfrm flipV="1">
            <a:off x="3348440" y="5859780"/>
            <a:ext cx="895900" cy="281298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996568" y="4826000"/>
            <a:ext cx="24743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The </a:t>
            </a:r>
            <a:r>
              <a:rPr lang="en-GB" sz="2400" i="1" dirty="0" smtClean="0">
                <a:solidFill>
                  <a:srgbClr val="FF0000"/>
                </a:solidFill>
              </a:rPr>
              <a:t>shear factor </a:t>
            </a:r>
            <a:r>
              <a:rPr lang="en-GB" sz="2400" dirty="0" smtClean="0">
                <a:solidFill>
                  <a:srgbClr val="FF0000"/>
                </a:solidFill>
              </a:rPr>
              <a:t>is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often specified</a:t>
            </a:r>
          </a:p>
          <a:p>
            <a:endParaRPr lang="en-GB" sz="2400" dirty="0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6088063" y="5695950"/>
          <a:ext cx="1641475" cy="498475"/>
        </p:xfrm>
        <a:graphic>
          <a:graphicData uri="http://schemas.openxmlformats.org/presentationml/2006/ole">
            <p:oleObj spid="_x0000_s12296" name="Equation" r:id="rId5" imgW="58392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152400"/>
            <a:ext cx="3736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Inverse transformations</a:t>
            </a:r>
            <a:endParaRPr lang="en-GB" sz="2800" b="1" i="1" dirty="0">
              <a:latin typeface="Symbol" pitchFamily="18" charset="2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681038" y="882650"/>
          <a:ext cx="7748587" cy="5759450"/>
        </p:xfrm>
        <a:graphic>
          <a:graphicData uri="http://schemas.openxmlformats.org/presentationml/2006/ole">
            <p:oleObj spid="_x0000_s14338" name="Equation" r:id="rId3" imgW="2323800" imgH="172692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2800" y="3987800"/>
            <a:ext cx="115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Identity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3100" y="5981700"/>
            <a:ext cx="1773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Determinant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1" y="227014"/>
            <a:ext cx="8128000" cy="307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3733800"/>
            <a:ext cx="8027507" cy="2851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426" y="266700"/>
            <a:ext cx="9158426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0"/>
            <a:ext cx="8305800" cy="68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52400"/>
            <a:ext cx="4416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Multiple transformations (1)</a:t>
            </a:r>
            <a:endParaRPr lang="en-GB" sz="2800" b="1" i="1" dirty="0">
              <a:latin typeface="Symbol" pitchFamily="18" charset="2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69900" y="10668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469900" y="18288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070100" y="18288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93900" y="914400"/>
            <a:ext cx="2512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Rotation clockwise</a:t>
            </a:r>
          </a:p>
          <a:p>
            <a:r>
              <a:rPr lang="en-GB" sz="2400" dirty="0" smtClean="0"/>
              <a:t>of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about (0,0)</a:t>
            </a:r>
            <a:endParaRPr lang="en-GB" sz="24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V="1">
            <a:off x="5227255" y="1371600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427155" y="21717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6223000" y="685800"/>
          <a:ext cx="2514600" cy="1371600"/>
        </p:xfrm>
        <a:graphic>
          <a:graphicData uri="http://schemas.openxmlformats.org/presentationml/2006/ole">
            <p:oleObj spid="_x0000_s18434" name="Equation" r:id="rId3" imgW="838080" imgH="457200" progId="Equation.3">
              <p:embed/>
            </p:oleObj>
          </a:graphicData>
        </a:graphic>
      </p:graphicFrame>
      <p:cxnSp>
        <p:nvCxnSpPr>
          <p:cNvPr id="10" name="Straight Arrow Connector 9"/>
          <p:cNvCxnSpPr/>
          <p:nvPr/>
        </p:nvCxnSpPr>
        <p:spPr>
          <a:xfrm rot="5400000">
            <a:off x="7302161" y="2435654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V="1">
            <a:off x="8483603" y="1837038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95300" y="35941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5300" y="43561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095500" y="43561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19300" y="3441700"/>
            <a:ext cx="1830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line y = x </a:t>
            </a:r>
            <a:endParaRPr lang="en-GB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865481" y="35941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65481" y="4356100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144670" y="3641468"/>
            <a:ext cx="1524000" cy="13716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6419850" y="3213100"/>
          <a:ext cx="2171700" cy="1371600"/>
        </p:xfrm>
        <a:graphic>
          <a:graphicData uri="http://schemas.openxmlformats.org/presentationml/2006/ole">
            <p:oleObj spid="_x0000_s18435" name="Equation" r:id="rId4" imgW="723600" imgH="457200" progId="Equation.3">
              <p:embed/>
            </p:oleObj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V="1">
            <a:off x="7587050" y="4601176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017477" y="4758038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5900" y="5435600"/>
          <a:ext cx="2889250" cy="1143000"/>
        </p:xfrm>
        <a:graphic>
          <a:graphicData uri="http://schemas.openxmlformats.org/presentationml/2006/ole">
            <p:oleObj spid="_x0000_s18436" name="Equation" r:id="rId5" imgW="1155600" imgH="457200" progId="Equation.3">
              <p:embed/>
            </p:oleObj>
          </a:graphicData>
        </a:graphic>
      </p:graphicFrame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3900" y="5207000"/>
            <a:ext cx="201014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924550" y="5918200"/>
          <a:ext cx="2781300" cy="533400"/>
        </p:xfrm>
        <a:graphic>
          <a:graphicData uri="http://schemas.openxmlformats.org/presentationml/2006/ole">
            <p:oleObj spid="_x0000_s18437" name="Equation" r:id="rId7" imgW="9270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1500" y="152400"/>
            <a:ext cx="4416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Multiple transformations (2)</a:t>
            </a:r>
            <a:endParaRPr lang="en-GB" sz="2800" b="1" i="1" dirty="0">
              <a:latin typeface="Symbol" pitchFamily="18" charset="2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092200" y="10668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1092200" y="18288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692400" y="18288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16200" y="914400"/>
            <a:ext cx="2512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Rotation clockwise</a:t>
            </a:r>
          </a:p>
          <a:p>
            <a:r>
              <a:rPr lang="en-GB" sz="2400" dirty="0" smtClean="0"/>
              <a:t>of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about (0,0)</a:t>
            </a:r>
            <a:endParaRPr lang="en-GB" sz="24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V="1">
            <a:off x="5849555" y="1371600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5049455" y="21717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627481" y="4864100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800600" y="5626100"/>
            <a:ext cx="826881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906670" y="4911468"/>
            <a:ext cx="1524000" cy="13716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473700" y="2882900"/>
            <a:ext cx="12700" cy="1625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49900" y="3175000"/>
            <a:ext cx="1830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line y = x </a:t>
            </a:r>
            <a:endParaRPr lang="en-GB" sz="2400" dirty="0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212850" y="4610100"/>
          <a:ext cx="2781300" cy="1371600"/>
        </p:xfrm>
        <a:graphic>
          <a:graphicData uri="http://schemas.openxmlformats.org/presentationml/2006/ole">
            <p:oleObj spid="_x0000_s19461" name="Equation" r:id="rId3" imgW="927000" imgH="457200" progId="Equation.3">
              <p:embed/>
            </p:oleObj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2286000" y="6108700"/>
            <a:ext cx="826881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620881" y="5943600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52400"/>
            <a:ext cx="7476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Transforming 2D shapes via matrix multiplication</a:t>
            </a:r>
            <a:endParaRPr lang="en-GB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838199"/>
            <a:ext cx="4191000" cy="5738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447800" y="2133600"/>
            <a:ext cx="0" cy="2286000"/>
          </a:xfrm>
          <a:prstGeom prst="straightConnector1">
            <a:avLst/>
          </a:prstGeom>
          <a:ln>
            <a:solidFill>
              <a:srgbClr val="00206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962400" y="1219200"/>
          <a:ext cx="2889250" cy="1143000"/>
        </p:xfrm>
        <a:graphic>
          <a:graphicData uri="http://schemas.openxmlformats.org/presentationml/2006/ole">
            <p:oleObj spid="_x0000_s1028" name="Equation" r:id="rId4" imgW="1155600" imgH="457200" progId="Equation.3">
              <p:embed/>
            </p:oleObj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990600"/>
            <a:ext cx="201014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3973727" y="3886200"/>
          <a:ext cx="4865473" cy="2667000"/>
        </p:xfrm>
        <a:graphic>
          <a:graphicData uri="http://schemas.openxmlformats.org/presentationml/2006/ole">
            <p:oleObj spid="_x0000_s1030" name="Equation" r:id="rId6" imgW="1714320" imgH="9396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810000" y="3124200"/>
            <a:ext cx="4579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In this case a reflection in the x axis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1500" y="152400"/>
            <a:ext cx="4416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Multiple transformations (3)</a:t>
            </a:r>
            <a:endParaRPr lang="en-GB" sz="2800" b="1" i="1" dirty="0">
              <a:latin typeface="Symbol" pitchFamily="18" charset="2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092200" y="10668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1092200" y="18288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692400" y="18288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73700" y="2730500"/>
            <a:ext cx="2512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Rotation clockwise</a:t>
            </a:r>
          </a:p>
          <a:p>
            <a:r>
              <a:rPr lang="en-GB" sz="2400" dirty="0" smtClean="0"/>
              <a:t>of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about (0,0)</a:t>
            </a:r>
            <a:endParaRPr lang="en-GB" sz="24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V="1">
            <a:off x="5722555" y="40386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922455" y="4838700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551070" y="1152268"/>
            <a:ext cx="1524000" cy="13716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321300" y="2489200"/>
            <a:ext cx="12700" cy="1625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05100" y="876300"/>
            <a:ext cx="1830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line y = x </a:t>
            </a:r>
            <a:endParaRPr lang="en-GB" sz="2400" dirty="0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149350" y="4305300"/>
          <a:ext cx="2781300" cy="1371600"/>
        </p:xfrm>
        <a:graphic>
          <a:graphicData uri="http://schemas.openxmlformats.org/presentationml/2006/ole">
            <p:oleObj spid="_x0000_s20482" name="Equation" r:id="rId3" imgW="927000" imgH="457200" progId="Equation.3">
              <p:embed/>
            </p:oleObj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V="1">
            <a:off x="5295900" y="10795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95900" y="1841500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3004755" y="6108700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V="1">
            <a:off x="2928555" y="53975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1500" y="152400"/>
            <a:ext cx="4416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Multiple transformations (4)</a:t>
            </a:r>
            <a:endParaRPr lang="en-GB" sz="2800" b="1" i="1" dirty="0">
              <a:latin typeface="Symbol" pitchFamily="18" charset="2"/>
            </a:endParaRP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578350" y="850900"/>
          <a:ext cx="2781300" cy="1371600"/>
        </p:xfrm>
        <a:graphic>
          <a:graphicData uri="http://schemas.openxmlformats.org/presentationml/2006/ole">
            <p:oleObj spid="_x0000_s21506" name="Equation" r:id="rId3" imgW="927000" imgH="45720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060450" y="914400"/>
          <a:ext cx="2781300" cy="1371600"/>
        </p:xfrm>
        <a:graphic>
          <a:graphicData uri="http://schemas.openxmlformats.org/presentationml/2006/ole">
            <p:oleObj spid="_x0000_s21507" name="Equation" r:id="rId4" imgW="927000" imgH="457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77900" y="2540000"/>
            <a:ext cx="72417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So the </a:t>
            </a:r>
            <a:r>
              <a:rPr lang="en-GB" sz="2400" i="1" dirty="0" smtClean="0">
                <a:solidFill>
                  <a:srgbClr val="FF0000"/>
                </a:solidFill>
              </a:rPr>
              <a:t>order</a:t>
            </a:r>
            <a:r>
              <a:rPr lang="en-GB" sz="2400" dirty="0" smtClean="0">
                <a:solidFill>
                  <a:srgbClr val="FF0000"/>
                </a:solidFill>
              </a:rPr>
              <a:t> of the transformations, in general, matters.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Matrix multiplication is NON COMMUTATIVE</a:t>
            </a:r>
            <a:endParaRPr lang="en-GB" sz="2400" dirty="0">
              <a:solidFill>
                <a:srgbClr val="FF0000"/>
              </a:solidFill>
            </a:endParaRP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882650" y="3676650"/>
          <a:ext cx="7048500" cy="2819400"/>
        </p:xfrm>
        <a:graphic>
          <a:graphicData uri="http://schemas.openxmlformats.org/presentationml/2006/ole">
            <p:oleObj spid="_x0000_s21508" name="Equation" r:id="rId5" imgW="234936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6887" y="0"/>
            <a:ext cx="3402013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5403850" y="4991100"/>
          <a:ext cx="2781300" cy="1371600"/>
        </p:xfrm>
        <a:graphic>
          <a:graphicData uri="http://schemas.openxmlformats.org/presentationml/2006/ole">
            <p:oleObj spid="_x0000_s22530" name="Equation" r:id="rId4" imgW="927000" imgH="45720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920750" y="5003800"/>
          <a:ext cx="2781300" cy="1371600"/>
        </p:xfrm>
        <a:graphic>
          <a:graphicData uri="http://schemas.openxmlformats.org/presentationml/2006/ole">
            <p:oleObj spid="_x0000_s22531" name="Equation" r:id="rId5" imgW="927000" imgH="457200" progId="Equation.3">
              <p:embed/>
            </p:oleObj>
          </a:graphicData>
        </a:graphic>
      </p:graphicFrame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5900"/>
            <a:ext cx="5489434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3689350" y="1066800"/>
          <a:ext cx="406854" cy="438150"/>
        </p:xfrm>
        <a:graphic>
          <a:graphicData uri="http://schemas.openxmlformats.org/presentationml/2006/ole">
            <p:oleObj spid="_x0000_s22535" name="Equation" r:id="rId7" imgW="164880" imgH="177480" progId="Equation.3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7067550" y="1416050"/>
          <a:ext cx="406400" cy="438150"/>
        </p:xfrm>
        <a:graphic>
          <a:graphicData uri="http://schemas.openxmlformats.org/presentationml/2006/ole">
            <p:oleObj spid="_x0000_s22537" name="Equation" r:id="rId8" imgW="164880" imgH="177480" progId="Equation.3">
              <p:embed/>
            </p:oleObj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3359150" y="2946400"/>
          <a:ext cx="687388" cy="438150"/>
        </p:xfrm>
        <a:graphic>
          <a:graphicData uri="http://schemas.openxmlformats.org/presentationml/2006/ole">
            <p:oleObj spid="_x0000_s22538" name="Equation" r:id="rId9" imgW="279360" imgH="177480" progId="Equation.3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1231900" y="1092200"/>
          <a:ext cx="904875" cy="438150"/>
        </p:xfrm>
        <a:graphic>
          <a:graphicData uri="http://schemas.openxmlformats.org/presentationml/2006/ole">
            <p:oleObj spid="_x0000_s22539" name="Equation" r:id="rId10" imgW="368280" imgH="177480" progId="Equation.3">
              <p:embed/>
            </p:oleObj>
          </a:graphicData>
        </a:graphic>
      </p:graphicFrame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7708900" y="304800"/>
          <a:ext cx="623888" cy="438150"/>
        </p:xfrm>
        <a:graphic>
          <a:graphicData uri="http://schemas.openxmlformats.org/presentationml/2006/ole">
            <p:oleObj spid="_x0000_s22540" name="Equation" r:id="rId11" imgW="253800" imgH="177480" progId="Equation.3">
              <p:embed/>
            </p:oleObj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7175500" y="571500"/>
            <a:ext cx="508000" cy="1905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6897688" y="3441700"/>
          <a:ext cx="903287" cy="438150"/>
        </p:xfrm>
        <a:graphic>
          <a:graphicData uri="http://schemas.openxmlformats.org/presentationml/2006/ole">
            <p:oleObj spid="_x0000_s22541" name="Equation" r:id="rId12" imgW="368280" imgH="177480" progId="Equation.3">
              <p:embed/>
            </p:oleObj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>
            <a:off x="2324102" y="6489700"/>
            <a:ext cx="469898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261360" y="6299200"/>
            <a:ext cx="2540" cy="4064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754555" y="6223000"/>
            <a:ext cx="5145" cy="4445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738555" y="6413500"/>
            <a:ext cx="538545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8500" y="152400"/>
            <a:ext cx="5678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Transformations </a:t>
            </a:r>
            <a:r>
              <a:rPr lang="en-GB" sz="2800" b="1" i="1" dirty="0" smtClean="0"/>
              <a:t>not</a:t>
            </a:r>
            <a:r>
              <a:rPr lang="en-GB" sz="2800" b="1" dirty="0" smtClean="0"/>
              <a:t> about the origin</a:t>
            </a:r>
            <a:endParaRPr lang="en-GB" sz="2800" b="1" i="1" dirty="0">
              <a:latin typeface="Symbol" pitchFamily="18" charset="2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7164"/>
            <a:ext cx="5853912" cy="384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2100" y="939800"/>
            <a:ext cx="6989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Consider a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clockwise rotation about the point (8,4)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93787" y="2362200"/>
            <a:ext cx="29851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First translate by</a:t>
            </a:r>
          </a:p>
          <a:p>
            <a:r>
              <a:rPr lang="en-GB" sz="2400" dirty="0" smtClean="0"/>
              <a:t>(-8,-4) to make the rotation point the NEW ORIGIN</a:t>
            </a:r>
          </a:p>
          <a:p>
            <a:endParaRPr lang="en-GB" dirty="0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200025" y="5549900"/>
          <a:ext cx="8785930" cy="1129620"/>
        </p:xfrm>
        <a:graphic>
          <a:graphicData uri="http://schemas.openxmlformats.org/presentationml/2006/ole">
            <p:oleObj spid="_x0000_s23556" name="Equation" r:id="rId4" imgW="3555720" imgH="457200" progId="Equation.3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006850" y="2451100"/>
          <a:ext cx="406400" cy="438150"/>
        </p:xfrm>
        <a:graphic>
          <a:graphicData uri="http://schemas.openxmlformats.org/presentationml/2006/ole">
            <p:oleObj spid="_x0000_s23557" name="Equation" r:id="rId5" imgW="164880" imgH="17748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090613" y="3873500"/>
          <a:ext cx="500062" cy="438150"/>
        </p:xfrm>
        <a:graphic>
          <a:graphicData uri="http://schemas.openxmlformats.org/presentationml/2006/ole">
            <p:oleObj spid="_x0000_s23558" name="Equation" r:id="rId6" imgW="2030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6451600" cy="475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32987" y="5118100"/>
            <a:ext cx="29851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Then rotate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clockwise about (0,0)</a:t>
            </a:r>
          </a:p>
          <a:p>
            <a:endParaRPr lang="en-GB" dirty="0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438650" y="1625600"/>
          <a:ext cx="406400" cy="438150"/>
        </p:xfrm>
        <a:graphic>
          <a:graphicData uri="http://schemas.openxmlformats.org/presentationml/2006/ole">
            <p:oleObj spid="_x0000_s24579" name="Equation" r:id="rId4" imgW="164880" imgH="17748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446213" y="3162300"/>
          <a:ext cx="500062" cy="438150"/>
        </p:xfrm>
        <a:graphic>
          <a:graphicData uri="http://schemas.openxmlformats.org/presentationml/2006/ole">
            <p:oleObj spid="_x0000_s24580" name="Equation" r:id="rId5" imgW="203040" imgH="177480" progId="Equation.3">
              <p:embed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6223000" y="4610100"/>
          <a:ext cx="2514600" cy="1371600"/>
        </p:xfrm>
        <a:graphic>
          <a:graphicData uri="http://schemas.openxmlformats.org/presentationml/2006/ole">
            <p:oleObj spid="_x0000_s24581" name="Equation" r:id="rId6" imgW="838080" imgH="457200" progId="Equation.3">
              <p:embed/>
            </p:oleObj>
          </a:graphicData>
        </a:graphic>
      </p:graphicFrame>
      <p:cxnSp>
        <p:nvCxnSpPr>
          <p:cNvPr id="10" name="Straight Arrow Connector 9"/>
          <p:cNvCxnSpPr/>
          <p:nvPr/>
        </p:nvCxnSpPr>
        <p:spPr>
          <a:xfrm rot="5400000">
            <a:off x="7225961" y="6347254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V="1">
            <a:off x="8470903" y="5608938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2424113" y="1270000"/>
          <a:ext cx="781050" cy="438150"/>
        </p:xfrm>
        <a:graphic>
          <a:graphicData uri="http://schemas.openxmlformats.org/presentationml/2006/ole">
            <p:oleObj spid="_x0000_s24583" name="Equation" r:id="rId7" imgW="31716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0" y="152400"/>
            <a:ext cx="6503987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2787" y="5549900"/>
            <a:ext cx="72269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Lastly translate by (8,4). The original shape </a:t>
            </a:r>
            <a:r>
              <a:rPr lang="en-GB" sz="2400" b="1" dirty="0" smtClean="0"/>
              <a:t>V</a:t>
            </a:r>
            <a:r>
              <a:rPr lang="en-GB" sz="2400" dirty="0" smtClean="0"/>
              <a:t> is now rotated by 90</a:t>
            </a:r>
            <a:r>
              <a:rPr lang="en-GB" sz="2400" baseline="30000" dirty="0" smtClean="0"/>
              <a:t>o </a:t>
            </a:r>
            <a:r>
              <a:rPr lang="en-GB" sz="2400" dirty="0" smtClean="0"/>
              <a:t>clockwise about the point (8,4)</a:t>
            </a:r>
          </a:p>
          <a:p>
            <a:endParaRPr lang="en-GB" dirty="0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3676650" y="2565400"/>
          <a:ext cx="406400" cy="438150"/>
        </p:xfrm>
        <a:graphic>
          <a:graphicData uri="http://schemas.openxmlformats.org/presentationml/2006/ole">
            <p:oleObj spid="_x0000_s25602" name="Equation" r:id="rId4" imgW="164880" imgH="17748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090613" y="3886200"/>
          <a:ext cx="500062" cy="438150"/>
        </p:xfrm>
        <a:graphic>
          <a:graphicData uri="http://schemas.openxmlformats.org/presentationml/2006/ole">
            <p:oleObj spid="_x0000_s25603" name="Equation" r:id="rId5" imgW="203040" imgH="177480" progId="Equation.3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2043113" y="2197100"/>
          <a:ext cx="781050" cy="438150"/>
        </p:xfrm>
        <a:graphic>
          <a:graphicData uri="http://schemas.openxmlformats.org/presentationml/2006/ole">
            <p:oleObj spid="_x0000_s25605" name="Equation" r:id="rId6" imgW="317160" imgH="177480" progId="Equation.3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5830887" y="1384300"/>
          <a:ext cx="3249613" cy="1125538"/>
        </p:xfrm>
        <a:graphic>
          <a:graphicData uri="http://schemas.openxmlformats.org/presentationml/2006/ole">
            <p:oleObj spid="_x0000_s25607" name="Equation" r:id="rId7" imgW="1320480" imgH="457200" progId="Equation.3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 flipV="1">
            <a:off x="4826000" y="1384300"/>
            <a:ext cx="939800" cy="508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28575"/>
            <a:ext cx="8296275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566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Link between the transformation matrix and </a:t>
            </a:r>
            <a:r>
              <a:rPr lang="en-GB" sz="2800" b="1" dirty="0" smtClean="0"/>
              <a:t>basis vectors</a:t>
            </a:r>
            <a:endParaRPr lang="en-GB" sz="2800" b="1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81000" y="1143000"/>
          <a:ext cx="3725862" cy="3132857"/>
        </p:xfrm>
        <a:graphic>
          <a:graphicData uri="http://schemas.openxmlformats.org/presentationml/2006/ole">
            <p:oleObj spid="_x0000_s2050" name="Equation" r:id="rId3" imgW="1117440" imgH="9396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43400" y="1295400"/>
            <a:ext cx="449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The columns of the transformation matrix are where the </a:t>
            </a:r>
            <a:r>
              <a:rPr lang="en-GB" sz="2800" b="1" dirty="0" smtClean="0">
                <a:solidFill>
                  <a:srgbClr val="FF0000"/>
                </a:solidFill>
              </a:rPr>
              <a:t>basis vectors </a:t>
            </a:r>
            <a:r>
              <a:rPr lang="en-GB" sz="2800" dirty="0" smtClean="0">
                <a:solidFill>
                  <a:srgbClr val="FF0000"/>
                </a:solidFill>
              </a:rPr>
              <a:t>(1,0) and (0,1)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FF0000"/>
                </a:solidFill>
              </a:rPr>
              <a:t> go under the transformation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990600" y="48006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990600" y="55626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V="1">
            <a:off x="4953000" y="51054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4152900" y="5905500"/>
            <a:ext cx="838200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86000" y="55626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001000" y="27432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943600" y="26670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09800" y="4648200"/>
            <a:ext cx="1813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x axis</a:t>
            </a:r>
            <a:endParaRPr lang="en-GB" sz="2400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553200" y="4419600"/>
          <a:ext cx="1676400" cy="1371600"/>
        </p:xfrm>
        <a:graphic>
          <a:graphicData uri="http://schemas.openxmlformats.org/presentationml/2006/ole">
            <p:oleObj spid="_x0000_s2051" name="Equation" r:id="rId4" imgW="558720" imgH="457200" progId="Equation.3">
              <p:embed/>
            </p:oleObj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rot="5400000" flipV="1">
            <a:off x="6934200" y="55626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7429500" y="6210300"/>
            <a:ext cx="838200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101" y="152400"/>
            <a:ext cx="427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Reflection in the x or y axes</a:t>
            </a:r>
            <a:endParaRPr lang="en-GB" sz="2800" b="1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57200" y="13716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457200" y="21336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57400" y="21336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81200" y="1219200"/>
            <a:ext cx="1813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x axis</a:t>
            </a:r>
            <a:endParaRPr lang="en-GB" sz="2400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 flipV="1">
            <a:off x="5029200" y="16764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4229100" y="2476500"/>
            <a:ext cx="838200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6629400" y="990600"/>
          <a:ext cx="1676400" cy="1371600"/>
        </p:xfrm>
        <a:graphic>
          <a:graphicData uri="http://schemas.openxmlformats.org/presentationml/2006/ole">
            <p:oleObj spid="_x0000_s3076" name="Equation" r:id="rId3" imgW="558720" imgH="457200" progId="Equation.3">
              <p:embed/>
            </p:oleObj>
          </a:graphicData>
        </a:graphic>
      </p:graphicFrame>
      <p:cxnSp>
        <p:nvCxnSpPr>
          <p:cNvPr id="22" name="Straight Arrow Connector 21"/>
          <p:cNvCxnSpPr/>
          <p:nvPr/>
        </p:nvCxnSpPr>
        <p:spPr>
          <a:xfrm rot="5400000" flipV="1">
            <a:off x="7010400" y="21336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7505700" y="2781300"/>
            <a:ext cx="838200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7200" y="39624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57200" y="47244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057400" y="47244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981200" y="3810000"/>
            <a:ext cx="1813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y axis</a:t>
            </a:r>
            <a:endParaRPr lang="en-GB" sz="2400" dirty="0"/>
          </a:p>
        </p:txBody>
      </p:sp>
      <p:graphicFrame>
        <p:nvGraphicFramePr>
          <p:cNvPr id="35" name="Object 3"/>
          <p:cNvGraphicFramePr>
            <a:graphicFrameLocks noChangeAspect="1"/>
          </p:cNvGraphicFramePr>
          <p:nvPr/>
        </p:nvGraphicFramePr>
        <p:xfrm>
          <a:off x="6629400" y="3733800"/>
          <a:ext cx="1676400" cy="1371600"/>
        </p:xfrm>
        <a:graphic>
          <a:graphicData uri="http://schemas.openxmlformats.org/presentationml/2006/ole">
            <p:oleObj spid="_x0000_s3078" name="Equation" r:id="rId4" imgW="558720" imgH="457200" progId="Equation.3">
              <p:embed/>
            </p:oleObj>
          </a:graphicData>
        </a:graphic>
      </p:graphicFrame>
      <p:cxnSp>
        <p:nvCxnSpPr>
          <p:cNvPr id="38" name="Straight Arrow Connector 37"/>
          <p:cNvCxnSpPr/>
          <p:nvPr/>
        </p:nvCxnSpPr>
        <p:spPr>
          <a:xfrm flipV="1">
            <a:off x="5257800" y="40386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4419600" y="48006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924800" y="51816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>
            <a:off x="6477000" y="52578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65" y="152400"/>
            <a:ext cx="5441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Reflection in the lines y = x or y = -x</a:t>
            </a:r>
            <a:endParaRPr lang="en-GB" sz="2800" b="1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996098" y="4423119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V="1">
            <a:off x="4957998" y="5223219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31724" y="4184821"/>
            <a:ext cx="1600200" cy="12954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57200" y="13716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7200" y="21336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57400" y="21336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81200" y="1219200"/>
            <a:ext cx="1830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line y = x </a:t>
            </a:r>
            <a:endParaRPr lang="en-GB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827381" y="13716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827381" y="2133600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106570" y="1418968"/>
            <a:ext cx="1524000" cy="13716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6743700" y="990600"/>
          <a:ext cx="1447800" cy="1371600"/>
        </p:xfrm>
        <a:graphic>
          <a:graphicData uri="http://schemas.openxmlformats.org/presentationml/2006/ole">
            <p:oleObj spid="_x0000_s4098" name="Equation" r:id="rId3" imgW="482400" imgH="457200" progId="Equation.3">
              <p:embed/>
            </p:oleObj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V="1">
            <a:off x="7129850" y="2302476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636477" y="2446638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21956" y="4044778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21956" y="4806778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22156" y="4806778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45956" y="3892378"/>
            <a:ext cx="1925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Reflection in </a:t>
            </a:r>
          </a:p>
          <a:p>
            <a:r>
              <a:rPr lang="en-GB" sz="2400" dirty="0" smtClean="0"/>
              <a:t>the line y = -x </a:t>
            </a:r>
            <a:endParaRPr lang="en-GB" sz="2400" dirty="0"/>
          </a:p>
        </p:txBody>
      </p:sp>
      <p:graphicFrame>
        <p:nvGraphicFramePr>
          <p:cNvPr id="26" name="Object 2"/>
          <p:cNvGraphicFramePr>
            <a:graphicFrameLocks noChangeAspect="1"/>
          </p:cNvGraphicFramePr>
          <p:nvPr/>
        </p:nvGraphicFramePr>
        <p:xfrm>
          <a:off x="6573838" y="3960813"/>
          <a:ext cx="1943100" cy="1371600"/>
        </p:xfrm>
        <a:graphic>
          <a:graphicData uri="http://schemas.openxmlformats.org/presentationml/2006/ole">
            <p:oleObj spid="_x0000_s4099" name="Equation" r:id="rId4" imgW="647640" imgH="457200" progId="Equation.3">
              <p:embed/>
            </p:oleObj>
          </a:graphicData>
        </a:graphic>
      </p:graphicFrame>
      <p:cxnSp>
        <p:nvCxnSpPr>
          <p:cNvPr id="29" name="Straight Arrow Connector 28"/>
          <p:cNvCxnSpPr/>
          <p:nvPr/>
        </p:nvCxnSpPr>
        <p:spPr>
          <a:xfrm rot="5400000" flipV="1">
            <a:off x="6803273" y="5733965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7990553" y="5020362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8065" y="226540"/>
            <a:ext cx="2076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Enlargement</a:t>
            </a:r>
            <a:endParaRPr lang="en-GB" sz="28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57881" y="247547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57881" y="323747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58081" y="323747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69524" y="1915297"/>
            <a:ext cx="18812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Enlargement</a:t>
            </a:r>
          </a:p>
          <a:p>
            <a:r>
              <a:rPr lang="en-GB" sz="2400" dirty="0" smtClean="0"/>
              <a:t>Scale Factor </a:t>
            </a:r>
            <a:r>
              <a:rPr lang="en-GB" sz="2400" i="1" dirty="0" smtClean="0"/>
              <a:t>k</a:t>
            </a:r>
          </a:p>
          <a:p>
            <a:r>
              <a:rPr lang="en-GB" sz="2400" dirty="0" smtClean="0"/>
              <a:t>from (0,0)</a:t>
            </a:r>
            <a:endParaRPr lang="en-GB" sz="2400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7110798" y="1786367"/>
          <a:ext cx="1485900" cy="1371600"/>
        </p:xfrm>
        <a:graphic>
          <a:graphicData uri="http://schemas.openxmlformats.org/presentationml/2006/ole">
            <p:oleObj spid="_x0000_s5122" name="Equation" r:id="rId3" imgW="495000" imgH="457200" progId="Equation.3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5086865" y="1503405"/>
            <a:ext cx="0" cy="1800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086865" y="3291016"/>
            <a:ext cx="18000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69708" y="2154194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k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37654" y="3258065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k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955589" y="323335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07775" y="265258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3795" y="86499"/>
            <a:ext cx="307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Asymmetric stretch</a:t>
            </a:r>
            <a:endParaRPr lang="en-GB" sz="2800" b="1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57881" y="1869977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757881" y="2631977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962657" y="2631978"/>
            <a:ext cx="2745267" cy="1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74100" y="1309804"/>
            <a:ext cx="28142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Stretch by</a:t>
            </a:r>
          </a:p>
          <a:p>
            <a:r>
              <a:rPr lang="en-GB" sz="2400" i="1" dirty="0" smtClean="0"/>
              <a:t>a</a:t>
            </a:r>
            <a:r>
              <a:rPr lang="en-GB" sz="2400" dirty="0" smtClean="0"/>
              <a:t> in x and </a:t>
            </a:r>
            <a:r>
              <a:rPr lang="en-GB" sz="2400" i="1" dirty="0" smtClean="0"/>
              <a:t>b</a:t>
            </a:r>
            <a:r>
              <a:rPr lang="en-GB" sz="2400" dirty="0" smtClean="0"/>
              <a:t> in y</a:t>
            </a:r>
          </a:p>
          <a:p>
            <a:r>
              <a:rPr lang="en-GB" sz="2400" dirty="0" smtClean="0"/>
              <a:t>directions, from (0,0)</a:t>
            </a:r>
            <a:endParaRPr lang="en-GB" sz="2400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178806" y="1143589"/>
          <a:ext cx="1447800" cy="1371600"/>
        </p:xfrm>
        <a:graphic>
          <a:graphicData uri="http://schemas.openxmlformats.org/presentationml/2006/ole">
            <p:oleObj spid="_x0000_s6146" name="Equation" r:id="rId3" imgW="482400" imgH="457200" progId="Equation.3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136294" y="860842"/>
            <a:ext cx="0" cy="1800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136294" y="2648453"/>
            <a:ext cx="18000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19137" y="1511631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7083" y="2615502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5589" y="262785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07775" y="204709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9455" y="3888260"/>
            <a:ext cx="8874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Note a negative stretch is a stretch in the opposite direction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38432" y="5469924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8432" y="6231924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43208" y="6231924"/>
            <a:ext cx="2543441" cy="82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54651" y="4909751"/>
            <a:ext cx="30502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Stretch by scale factors</a:t>
            </a:r>
          </a:p>
          <a:p>
            <a:r>
              <a:rPr lang="en-GB" sz="2400" dirty="0" smtClean="0"/>
              <a:t>-1 in x and 2 in y</a:t>
            </a:r>
          </a:p>
          <a:p>
            <a:r>
              <a:rPr lang="en-GB" sz="2400" dirty="0" smtClean="0"/>
              <a:t>directions, from (0,0)</a:t>
            </a:r>
            <a:endParaRPr lang="en-GB" sz="2400" dirty="0"/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6604987" y="4854660"/>
          <a:ext cx="1714500" cy="1371600"/>
        </p:xfrm>
        <a:graphic>
          <a:graphicData uri="http://schemas.openxmlformats.org/presentationml/2006/ole">
            <p:oleObj spid="_x0000_s6147" name="Equation" r:id="rId4" imgW="571320" imgH="457200" progId="Equation.3">
              <p:embed/>
            </p:oleObj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V="1">
            <a:off x="5622338" y="4460789"/>
            <a:ext cx="0" cy="1800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05181" y="511157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198089" y="620309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836140" y="622780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288326" y="564703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843852" y="6248400"/>
            <a:ext cx="790832" cy="4119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2997" y="203200"/>
            <a:ext cx="6070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Rotation about (0,0) </a:t>
            </a:r>
            <a:r>
              <a:rPr lang="en-GB" sz="2800" b="1" dirty="0" smtClean="0"/>
              <a:t>by multiples of </a:t>
            </a:r>
            <a:r>
              <a:rPr lang="en-GB" sz="2800" b="1" dirty="0" smtClean="0"/>
              <a:t>90</a:t>
            </a:r>
            <a:r>
              <a:rPr lang="en-GB" sz="2800" b="1" baseline="30000" dirty="0" smtClean="0"/>
              <a:t>o</a:t>
            </a:r>
            <a:endParaRPr lang="en-GB" sz="2800" b="1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57200" y="16764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457200" y="24384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057400" y="24384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81200" y="1524000"/>
            <a:ext cx="2512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Rotation clockwise</a:t>
            </a:r>
          </a:p>
          <a:p>
            <a:r>
              <a:rPr lang="en-GB" sz="2400" dirty="0" smtClean="0"/>
              <a:t>of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about (0,0)</a:t>
            </a:r>
            <a:endParaRPr lang="en-GB" sz="24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V="1">
            <a:off x="5214555" y="1981200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414455" y="27813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6629400" y="1295400"/>
          <a:ext cx="1676400" cy="1371600"/>
        </p:xfrm>
        <a:graphic>
          <a:graphicData uri="http://schemas.openxmlformats.org/presentationml/2006/ole">
            <p:oleObj spid="_x0000_s7170" name="Equation" r:id="rId3" imgW="558720" imgH="457200" progId="Equation.3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457200" y="42672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7200" y="50292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057400" y="5029200"/>
            <a:ext cx="1752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81200" y="4114800"/>
            <a:ext cx="29917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Rotation anticlockwise</a:t>
            </a:r>
          </a:p>
          <a:p>
            <a:r>
              <a:rPr lang="en-GB" sz="2400" dirty="0" smtClean="0"/>
              <a:t>of 90</a:t>
            </a:r>
            <a:r>
              <a:rPr lang="en-GB" sz="2400" baseline="30000" dirty="0" smtClean="0"/>
              <a:t>o</a:t>
            </a:r>
            <a:r>
              <a:rPr lang="en-GB" sz="2400" dirty="0" smtClean="0"/>
              <a:t> about (0,0)</a:t>
            </a:r>
            <a:endParaRPr lang="en-GB" sz="2400" dirty="0"/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6629400" y="4038600"/>
          <a:ext cx="1676400" cy="1371600"/>
        </p:xfrm>
        <a:graphic>
          <a:graphicData uri="http://schemas.openxmlformats.org/presentationml/2006/ole">
            <p:oleObj spid="_x0000_s7171" name="Equation" r:id="rId4" imgW="558720" imgH="457200" progId="Equation.3">
              <p:embed/>
            </p:oleObj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flipV="1">
            <a:off x="5443155" y="4343400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4604955" y="5105400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679861" y="3032554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V="1">
            <a:off x="7924803" y="2294238"/>
            <a:ext cx="0" cy="76200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7661193" y="5504935"/>
            <a:ext cx="838200" cy="0"/>
          </a:xfrm>
          <a:prstGeom prst="straightConnector1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201933" y="5397843"/>
            <a:ext cx="0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52400"/>
            <a:ext cx="683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Rotation anticlockwise about (0,0) by angle </a:t>
            </a:r>
            <a:r>
              <a:rPr lang="en-GB" sz="2800" b="1" i="1" dirty="0" smtClean="0">
                <a:latin typeface="Symbol" pitchFamily="18" charset="2"/>
              </a:rPr>
              <a:t>q</a:t>
            </a:r>
            <a:endParaRPr lang="en-GB" sz="2800" b="1" i="1" dirty="0">
              <a:latin typeface="Symbol" pitchFamily="18" charset="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62644" y="1813697"/>
            <a:ext cx="5447030" cy="4318686"/>
            <a:chOff x="791244" y="1458097"/>
            <a:chExt cx="5447030" cy="4318686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 rot="20010129">
              <a:off x="1336319" y="1458097"/>
              <a:ext cx="3547626" cy="3225114"/>
              <a:chOff x="654908" y="2372498"/>
              <a:chExt cx="838200" cy="762000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 flipV="1">
                <a:off x="654908" y="2372498"/>
                <a:ext cx="0" cy="762000"/>
              </a:xfrm>
              <a:prstGeom prst="straightConnector1">
                <a:avLst/>
              </a:prstGeom>
              <a:ln w="317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/>
              <p:cNvCxnSpPr/>
              <p:nvPr/>
            </p:nvCxnSpPr>
            <p:spPr>
              <a:xfrm>
                <a:off x="654908" y="3134498"/>
                <a:ext cx="838200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791244" y="2009088"/>
              <a:ext cx="5447030" cy="3767695"/>
              <a:chOff x="1112520" y="1984375"/>
              <a:chExt cx="5447030" cy="3767695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flipV="1">
                <a:off x="2561989" y="2042984"/>
                <a:ext cx="0" cy="3225114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2561989" y="5268098"/>
                <a:ext cx="3547626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Arc 8"/>
              <p:cNvSpPr/>
              <p:nvPr/>
            </p:nvSpPr>
            <p:spPr>
              <a:xfrm rot="1453308">
                <a:off x="3131172" y="4710474"/>
                <a:ext cx="784410" cy="778051"/>
              </a:xfrm>
              <a:prstGeom prst="arc">
                <a:avLst>
                  <a:gd name="adj1" fmla="val 16200000"/>
                  <a:gd name="adj2" fmla="val 25109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Arc 9"/>
              <p:cNvSpPr/>
              <p:nvPr/>
            </p:nvSpPr>
            <p:spPr>
              <a:xfrm rot="18568221">
                <a:off x="1874903" y="3911402"/>
                <a:ext cx="784410" cy="778051"/>
              </a:xfrm>
              <a:prstGeom prst="arc">
                <a:avLst>
                  <a:gd name="adj1" fmla="val 16200000"/>
                  <a:gd name="adj2" fmla="val 25109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863500" y="4591220"/>
                <a:ext cx="60964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3600" i="1" dirty="0" smtClean="0">
                    <a:latin typeface="Symbol" pitchFamily="18" charset="2"/>
                  </a:rPr>
                  <a:t>q</a:t>
                </a:r>
                <a:endParaRPr lang="en-GB" sz="3600" i="1" dirty="0">
                  <a:latin typeface="Symbol" pitchFamily="18" charset="2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989392" y="3347307"/>
                <a:ext cx="60964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3600" i="1" dirty="0" smtClean="0">
                    <a:latin typeface="Symbol" pitchFamily="18" charset="2"/>
                  </a:rPr>
                  <a:t>q</a:t>
                </a:r>
                <a:endParaRPr lang="en-GB" sz="3600" i="1" dirty="0">
                  <a:latin typeface="Symbol" pitchFamily="18" charset="2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5708650" y="3727450"/>
                <a:ext cx="0" cy="15367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112520" y="2400300"/>
                <a:ext cx="144018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1482810" y="3768811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1</a:t>
                </a:r>
                <a:endParaRPr lang="en-GB" sz="24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186379" y="3948669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 smtClean="0"/>
                  <a:t>1</a:t>
                </a:r>
                <a:endParaRPr lang="en-GB" sz="2400" dirty="0"/>
              </a:p>
            </p:txBody>
          </p:sp>
          <p:graphicFrame>
            <p:nvGraphicFramePr>
              <p:cNvPr id="29" name="Object 28"/>
              <p:cNvGraphicFramePr>
                <a:graphicFrameLocks noChangeAspect="1"/>
              </p:cNvGraphicFramePr>
              <p:nvPr/>
            </p:nvGraphicFramePr>
            <p:xfrm>
              <a:off x="3776363" y="5329538"/>
              <a:ext cx="845064" cy="422532"/>
            </p:xfrm>
            <a:graphic>
              <a:graphicData uri="http://schemas.openxmlformats.org/presentationml/2006/ole">
                <p:oleObj spid="_x0000_s8194" name="Equation" r:id="rId3" imgW="355320" imgH="177480" progId="Equation.3">
                  <p:embed/>
                </p:oleObj>
              </a:graphicData>
            </a:graphic>
          </p:graphicFrame>
          <p:graphicFrame>
            <p:nvGraphicFramePr>
              <p:cNvPr id="8195" name="Object 3"/>
              <p:cNvGraphicFramePr>
                <a:graphicFrameLocks noChangeAspect="1"/>
              </p:cNvGraphicFramePr>
              <p:nvPr/>
            </p:nvGraphicFramePr>
            <p:xfrm>
              <a:off x="2619248" y="3183282"/>
              <a:ext cx="844550" cy="422275"/>
            </p:xfrm>
            <a:graphic>
              <a:graphicData uri="http://schemas.openxmlformats.org/presentationml/2006/ole">
                <p:oleObj spid="_x0000_s8195" name="Equation" r:id="rId4" imgW="355320" imgH="177480" progId="Equation.3">
                  <p:embed/>
                </p:oleObj>
              </a:graphicData>
            </a:graphic>
          </p:graphicFrame>
          <p:graphicFrame>
            <p:nvGraphicFramePr>
              <p:cNvPr id="8196" name="Object 4"/>
              <p:cNvGraphicFramePr>
                <a:graphicFrameLocks noChangeAspect="1"/>
              </p:cNvGraphicFramePr>
              <p:nvPr/>
            </p:nvGraphicFramePr>
            <p:xfrm>
              <a:off x="5775325" y="4246563"/>
              <a:ext cx="784225" cy="422275"/>
            </p:xfrm>
            <a:graphic>
              <a:graphicData uri="http://schemas.openxmlformats.org/presentationml/2006/ole">
                <p:oleObj spid="_x0000_s8196" name="Equation" r:id="rId5" imgW="330120" imgH="177480" progId="Equation.3">
                  <p:embed/>
                </p:oleObj>
              </a:graphicData>
            </a:graphic>
          </p:graphicFrame>
          <p:graphicFrame>
            <p:nvGraphicFramePr>
              <p:cNvPr id="8197" name="Object 5"/>
              <p:cNvGraphicFramePr>
                <a:graphicFrameLocks noChangeAspect="1"/>
              </p:cNvGraphicFramePr>
              <p:nvPr/>
            </p:nvGraphicFramePr>
            <p:xfrm>
              <a:off x="1525588" y="1984375"/>
              <a:ext cx="784225" cy="422275"/>
            </p:xfrm>
            <a:graphic>
              <a:graphicData uri="http://schemas.openxmlformats.org/presentationml/2006/ole">
                <p:oleObj spid="_x0000_s8197" name="Equation" r:id="rId6" imgW="330120" imgH="177480" progId="Equation.3">
                  <p:embed/>
                </p:oleObj>
              </a:graphicData>
            </a:graphic>
          </p:graphicFrame>
        </p:grpSp>
      </p:grp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4381501" y="1486673"/>
          <a:ext cx="3924300" cy="1371600"/>
        </p:xfrm>
        <a:graphic>
          <a:graphicData uri="http://schemas.openxmlformats.org/presentationml/2006/ole">
            <p:oleObj spid="_x0000_s8198" name="Equation" r:id="rId7" imgW="1307880" imgH="457200" progId="Equation.3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rot="19950008" flipV="1">
            <a:off x="7407003" y="2822417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9950008">
            <a:off x="5655975" y="3081151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419</Words>
  <Application>Microsoft Office PowerPoint</Application>
  <PresentationFormat>On-screen Show (4:3)</PresentationFormat>
  <Paragraphs>94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Equation</vt:lpstr>
      <vt:lpstr>Microsoft Equation 3.0</vt:lpstr>
      <vt:lpstr>Geometric transformations  using matrices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Geometric transformations using matrices</dc:title>
  <dc:creator>Andy French</dc:creator>
  <cp:lastModifiedBy>Andrew French</cp:lastModifiedBy>
  <cp:revision>55</cp:revision>
  <dcterms:created xsi:type="dcterms:W3CDTF">2006-08-16T00:00:00Z</dcterms:created>
  <dcterms:modified xsi:type="dcterms:W3CDTF">2012-12-05T13:57:03Z</dcterms:modified>
</cp:coreProperties>
</file>