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1" r:id="rId4"/>
    <p:sldId id="262" r:id="rId5"/>
    <p:sldId id="257" r:id="rId6"/>
    <p:sldId id="263" r:id="rId7"/>
    <p:sldId id="264" r:id="rId8"/>
    <p:sldId id="265" r:id="rId9"/>
    <p:sldId id="266" r:id="rId10"/>
    <p:sldId id="258" r:id="rId11"/>
    <p:sldId id="267" r:id="rId12"/>
    <p:sldId id="268" r:id="rId13"/>
    <p:sldId id="259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3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46.wmf"/><Relationship Id="rId7" Type="http://schemas.openxmlformats.org/officeDocument/2006/relationships/image" Target="../media/image25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31.wmf"/><Relationship Id="rId5" Type="http://schemas.openxmlformats.org/officeDocument/2006/relationships/image" Target="../media/image48.wmf"/><Relationship Id="rId10" Type="http://schemas.openxmlformats.org/officeDocument/2006/relationships/image" Target="../media/image28.wmf"/><Relationship Id="rId4" Type="http://schemas.openxmlformats.org/officeDocument/2006/relationships/image" Target="../media/image47.wmf"/><Relationship Id="rId9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46.wmf"/><Relationship Id="rId7" Type="http://schemas.openxmlformats.org/officeDocument/2006/relationships/image" Target="../media/image25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31.wmf"/><Relationship Id="rId5" Type="http://schemas.openxmlformats.org/officeDocument/2006/relationships/image" Target="../media/image48.wmf"/><Relationship Id="rId10" Type="http://schemas.openxmlformats.org/officeDocument/2006/relationships/image" Target="../media/image28.wmf"/><Relationship Id="rId4" Type="http://schemas.openxmlformats.org/officeDocument/2006/relationships/image" Target="../media/image47.wmf"/><Relationship Id="rId9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1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31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52F9B-CB0A-446C-B8D8-1E606E14A97F}" type="datetimeFigureOut">
              <a:rPr lang="en-GB" smtClean="0"/>
              <a:pPr/>
              <a:t>08/01/2014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36A5E-A063-4446-9AC4-A642F83770A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6A5E-A063-4446-9AC4-A642F83770A4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6EC7-0E33-404E-AABC-94C749FC93F7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482FF-15A7-405E-A10E-92F08BB15F24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C9A-29C5-4972-8329-EF06B1B81F70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EB603-1AC4-41D3-85F3-C3C5CB1BD3B5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B13-2C41-4884-8FCA-59258E0D76C2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FD2C-E317-4751-ABDC-ECFAB8738DE6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12FD5-F884-4B87-88B5-5ACED109C2CE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E8EC-D31E-4E1D-833D-6A3E6F9343AE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E49A-5496-4914-ABF5-FF4EAF130DBC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2BDC-04AB-466A-A19B-F52276952346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97A7-1682-4B29-9C83-AF60FEAD3160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C39D5-29E3-4EB0-B0E7-FCC6A9D55C51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image" Target="../media/image23.png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2.jpeg"/><Relationship Id="rId9" Type="http://schemas.openxmlformats.org/officeDocument/2006/relationships/oleObject" Target="../embeddings/oleObject3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30.png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image" Target="../media/image29.jpeg"/><Relationship Id="rId9" Type="http://schemas.openxmlformats.org/officeDocument/2006/relationships/oleObject" Target="../embeddings/oleObject4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42.png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7.bin"/><Relationship Id="rId12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6.bin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5.bin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4.bin"/><Relationship Id="rId9" Type="http://schemas.openxmlformats.org/officeDocument/2006/relationships/oleObject" Target="../embeddings/oleObject4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oleObject" Target="../embeddings/oleObject62.bin"/><Relationship Id="rId3" Type="http://schemas.openxmlformats.org/officeDocument/2006/relationships/image" Target="../media/image43.png"/><Relationship Id="rId7" Type="http://schemas.openxmlformats.org/officeDocument/2006/relationships/oleObject" Target="../embeddings/oleObject56.bin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5.bin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4.bin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13" Type="http://schemas.openxmlformats.org/officeDocument/2006/relationships/image" Target="../media/image49.png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7.bin"/><Relationship Id="rId12" Type="http://schemas.openxmlformats.org/officeDocument/2006/relationships/oleObject" Target="../embeddings/oleObject7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6.bin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65.bin"/><Relationship Id="rId10" Type="http://schemas.openxmlformats.org/officeDocument/2006/relationships/oleObject" Target="../embeddings/oleObject70.bin"/><Relationship Id="rId4" Type="http://schemas.openxmlformats.org/officeDocument/2006/relationships/oleObject" Target="../embeddings/oleObject64.bin"/><Relationship Id="rId9" Type="http://schemas.openxmlformats.org/officeDocument/2006/relationships/oleObject" Target="../embeddings/oleObject6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13" Type="http://schemas.openxmlformats.org/officeDocument/2006/relationships/oleObject" Target="../embeddings/oleObject81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75.bin"/><Relationship Id="rId12" Type="http://schemas.openxmlformats.org/officeDocument/2006/relationships/oleObject" Target="../embeddings/oleObject8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4.bin"/><Relationship Id="rId11" Type="http://schemas.openxmlformats.org/officeDocument/2006/relationships/oleObject" Target="../embeddings/oleObject79.bin"/><Relationship Id="rId5" Type="http://schemas.openxmlformats.org/officeDocument/2006/relationships/oleObject" Target="../embeddings/oleObject73.bin"/><Relationship Id="rId10" Type="http://schemas.openxmlformats.org/officeDocument/2006/relationships/oleObject" Target="../embeddings/oleObject78.bin"/><Relationship Id="rId4" Type="http://schemas.openxmlformats.org/officeDocument/2006/relationships/image" Target="../media/image50.png"/><Relationship Id="rId9" Type="http://schemas.openxmlformats.org/officeDocument/2006/relationships/oleObject" Target="../embeddings/oleObject77.bin"/><Relationship Id="rId14" Type="http://schemas.openxmlformats.org/officeDocument/2006/relationships/oleObject" Target="../embeddings/oleObject8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0.jpeg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image" Target="../media/image22.jpe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530" y="6248400"/>
            <a:ext cx="2057400" cy="460375"/>
          </a:xfrm>
        </p:spPr>
        <p:txBody>
          <a:bodyPr>
            <a:normAutofit fontScale="90000"/>
          </a:bodyPr>
          <a:lstStyle/>
          <a:p>
            <a:r>
              <a:rPr lang="en-GB" sz="2400" b="1" dirty="0" smtClean="0"/>
              <a:t>Statistics quiz 1</a:t>
            </a:r>
            <a:endParaRPr lang="en-GB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5878" y="6248400"/>
            <a:ext cx="1828800" cy="4572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AF 6/1/2014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30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Averages:   mean, median, mode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4550" y="838200"/>
            <a:ext cx="630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Find the (</a:t>
            </a:r>
            <a:r>
              <a:rPr lang="en-GB" dirty="0" err="1" smtClean="0"/>
              <a:t>i</a:t>
            </a:r>
            <a:r>
              <a:rPr lang="en-GB" dirty="0" smtClean="0"/>
              <a:t>) mean,  (ii) median and (iii) mode of the following data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352800"/>
            <a:ext cx="7463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number do I need to add to the list above in order to double the mean?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295400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3,   7,   5,  8,   5,  2,   1,   10,   6,   4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24444" y="6151418"/>
            <a:ext cx="3990109" cy="6068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412" name="Picture 4" descr="http://metrac.files.wordpress.com/2013/08/st_thompson_statistics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193" y="4535159"/>
            <a:ext cx="3548554" cy="2209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81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044" y="3634451"/>
            <a:ext cx="7156829" cy="32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44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Frequency density and histograms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685800"/>
          <a:ext cx="62484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3446"/>
                <a:gridCol w="1842477"/>
                <a:gridCol w="184247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 (frequency)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frequency density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7" descr="http://i.telegraph.co.uk/multimedia/archive/02300/100mbolt_230072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228600"/>
            <a:ext cx="1981200" cy="1236652"/>
          </a:xfrm>
          <a:prstGeom prst="rect">
            <a:avLst/>
          </a:prstGeom>
          <a:noFill/>
        </p:spPr>
      </p:pic>
      <p:graphicFrame>
        <p:nvGraphicFramePr>
          <p:cNvPr id="15376" name="Object 16"/>
          <p:cNvGraphicFramePr>
            <a:graphicFrameLocks noChangeAspect="1"/>
          </p:cNvGraphicFramePr>
          <p:nvPr/>
        </p:nvGraphicFramePr>
        <p:xfrm>
          <a:off x="412750" y="1616826"/>
          <a:ext cx="1416050" cy="304800"/>
        </p:xfrm>
        <a:graphic>
          <a:graphicData uri="http://schemas.openxmlformats.org/presentationml/2006/ole">
            <p:oleObj spid="_x0000_s15376" name="Equation" r:id="rId5" imgW="825480" imgH="177480" progId="Equation.DSMT4">
              <p:embed/>
            </p:oleObj>
          </a:graphicData>
        </a:graphic>
      </p:graphicFrame>
      <p:graphicFrame>
        <p:nvGraphicFramePr>
          <p:cNvPr id="15377" name="Object 17"/>
          <p:cNvGraphicFramePr>
            <a:graphicFrameLocks noChangeAspect="1"/>
          </p:cNvGraphicFramePr>
          <p:nvPr/>
        </p:nvGraphicFramePr>
        <p:xfrm>
          <a:off x="423863" y="1997826"/>
          <a:ext cx="1524000" cy="304800"/>
        </p:xfrm>
        <a:graphic>
          <a:graphicData uri="http://schemas.openxmlformats.org/presentationml/2006/ole">
            <p:oleObj spid="_x0000_s15377" name="Equation" r:id="rId6" imgW="888840" imgH="177480" progId="Equation.DSMT4">
              <p:embed/>
            </p:oleObj>
          </a:graphicData>
        </a:graphic>
      </p:graphicFrame>
      <p:graphicFrame>
        <p:nvGraphicFramePr>
          <p:cNvPr id="15378" name="Object 18"/>
          <p:cNvGraphicFramePr>
            <a:graphicFrameLocks noChangeAspect="1"/>
          </p:cNvGraphicFramePr>
          <p:nvPr/>
        </p:nvGraphicFramePr>
        <p:xfrm>
          <a:off x="412750" y="2380414"/>
          <a:ext cx="1525588" cy="303212"/>
        </p:xfrm>
        <a:graphic>
          <a:graphicData uri="http://schemas.openxmlformats.org/presentationml/2006/ole">
            <p:oleObj spid="_x0000_s15378" name="Equation" r:id="rId7" imgW="888840" imgH="177480" progId="Equation.DSMT4">
              <p:embed/>
            </p:oleObj>
          </a:graphicData>
        </a:graphic>
      </p:graphicFrame>
      <p:graphicFrame>
        <p:nvGraphicFramePr>
          <p:cNvPr id="15379" name="Object 19"/>
          <p:cNvGraphicFramePr>
            <a:graphicFrameLocks noChangeAspect="1"/>
          </p:cNvGraphicFramePr>
          <p:nvPr/>
        </p:nvGraphicFramePr>
        <p:xfrm>
          <a:off x="412750" y="2761414"/>
          <a:ext cx="1524000" cy="303212"/>
        </p:xfrm>
        <a:graphic>
          <a:graphicData uri="http://schemas.openxmlformats.org/presentationml/2006/ole">
            <p:oleObj spid="_x0000_s15379" name="Equation" r:id="rId8" imgW="888840" imgH="177480" progId="Equation.DSMT4">
              <p:embed/>
            </p:oleObj>
          </a:graphicData>
        </a:graphic>
      </p:graphicFrame>
      <p:graphicFrame>
        <p:nvGraphicFramePr>
          <p:cNvPr id="15380" name="Object 20"/>
          <p:cNvGraphicFramePr>
            <a:graphicFrameLocks noChangeAspect="1"/>
          </p:cNvGraphicFramePr>
          <p:nvPr/>
        </p:nvGraphicFramePr>
        <p:xfrm>
          <a:off x="412750" y="3140826"/>
          <a:ext cx="1524000" cy="304800"/>
        </p:xfrm>
        <a:graphic>
          <a:graphicData uri="http://schemas.openxmlformats.org/presentationml/2006/ole">
            <p:oleObj spid="_x0000_s15380" name="Equation" r:id="rId9" imgW="888840" imgH="177480" progId="Equation.DSMT4">
              <p:embed/>
            </p:oleObj>
          </a:graphicData>
        </a:graphic>
      </p:graphicFrame>
      <p:sp>
        <p:nvSpPr>
          <p:cNvPr id="30" name="Rectangle 29"/>
          <p:cNvSpPr/>
          <p:nvPr/>
        </p:nvSpPr>
        <p:spPr>
          <a:xfrm>
            <a:off x="2866035" y="3397853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730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7681" y="6492239"/>
            <a:ext cx="1100050" cy="138543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587732" y="5976852"/>
            <a:ext cx="1105592" cy="656702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687781" y="5719156"/>
            <a:ext cx="1136073" cy="917169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826627" y="4039985"/>
            <a:ext cx="1105592" cy="2604652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929447" y="4042756"/>
            <a:ext cx="2211185" cy="2604652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17236" y="3592945"/>
            <a:ext cx="128385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Frequency density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44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Frequency density and histograms</a:t>
            </a:r>
            <a:endParaRPr lang="en-GB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685800"/>
          <a:ext cx="62484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3446"/>
                <a:gridCol w="1842477"/>
                <a:gridCol w="184247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400m</a:t>
                      </a:r>
                      <a:r>
                        <a:rPr lang="en-GB" i="0" baseline="0" dirty="0" smtClean="0"/>
                        <a:t> times for female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 (frequency)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frequency density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68300" y="1600200"/>
          <a:ext cx="1590675" cy="304800"/>
        </p:xfrm>
        <a:graphic>
          <a:graphicData uri="http://schemas.openxmlformats.org/presentationml/2006/ole">
            <p:oleObj spid="_x0000_s6145" name="Equation" r:id="rId3" imgW="927000" imgH="177480" progId="Equation.DSMT4">
              <p:embed/>
            </p:oleObj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401638" y="1981200"/>
          <a:ext cx="1568450" cy="304800"/>
        </p:xfrm>
        <a:graphic>
          <a:graphicData uri="http://schemas.openxmlformats.org/presentationml/2006/ole">
            <p:oleObj spid="_x0000_s6146" name="Equation" r:id="rId4" imgW="914400" imgH="177480" progId="Equation.DSMT4">
              <p:embed/>
            </p:oleObj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392113" y="2363788"/>
          <a:ext cx="1568450" cy="303212"/>
        </p:xfrm>
        <a:graphic>
          <a:graphicData uri="http://schemas.openxmlformats.org/presentationml/2006/ole">
            <p:oleObj spid="_x0000_s6147" name="Equation" r:id="rId5" imgW="914400" imgH="177480" progId="Equation.DSMT4">
              <p:embed/>
            </p:oleObj>
          </a:graphicData>
        </a:graphic>
      </p:graphicFrame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392113" y="2744788"/>
          <a:ext cx="1566862" cy="303212"/>
        </p:xfrm>
        <a:graphic>
          <a:graphicData uri="http://schemas.openxmlformats.org/presentationml/2006/ole">
            <p:oleObj spid="_x0000_s6148" name="Equation" r:id="rId6" imgW="914400" imgH="177480" progId="Equation.DSMT4">
              <p:embed/>
            </p:oleObj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381000" y="3124200"/>
          <a:ext cx="1589088" cy="304800"/>
        </p:xfrm>
        <a:graphic>
          <a:graphicData uri="http://schemas.openxmlformats.org/presentationml/2006/ole">
            <p:oleObj spid="_x0000_s6149" name="Equation" r:id="rId7" imgW="927000" imgH="177480" progId="Equation.DSMT4">
              <p:embed/>
            </p:oleObj>
          </a:graphicData>
        </a:graphic>
      </p:graphicFrame>
      <p:pic>
        <p:nvPicPr>
          <p:cNvPr id="6151" name="Picture 7" descr="http://i3.mirror.co.uk/incoming/article1224354.ece/ALTERNATES/s615/Olympics%20Day%209%20-%20Athletics-122435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5600" y="152400"/>
            <a:ext cx="2291030" cy="1523628"/>
          </a:xfrm>
          <a:prstGeom prst="rect">
            <a:avLst/>
          </a:prstGeom>
          <a:noFill/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025" y="3622876"/>
            <a:ext cx="69532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69460" y="3565237"/>
            <a:ext cx="128385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Frequency density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25" y="3622876"/>
            <a:ext cx="69532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44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Frequency density and histograms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685800"/>
          <a:ext cx="62484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3446"/>
                <a:gridCol w="1842477"/>
                <a:gridCol w="184247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400m</a:t>
                      </a:r>
                      <a:r>
                        <a:rPr lang="en-GB" i="0" baseline="0" dirty="0" smtClean="0"/>
                        <a:t> times for female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 (frequency)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frequency density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8.3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7" descr="http://i3.mirror.co.uk/incoming/article1224354.ece/ALTERNATES/s615/Olympics%20Day%209%20-%20Athletics-12243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52400"/>
            <a:ext cx="2291030" cy="1523628"/>
          </a:xfrm>
          <a:prstGeom prst="rect">
            <a:avLst/>
          </a:prstGeom>
          <a:noFill/>
        </p:spPr>
      </p:pic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68300" y="1600200"/>
          <a:ext cx="1590675" cy="304800"/>
        </p:xfrm>
        <a:graphic>
          <a:graphicData uri="http://schemas.openxmlformats.org/presentationml/2006/ole">
            <p:oleObj spid="_x0000_s5126" name="Equation" r:id="rId5" imgW="927000" imgH="177480" progId="Equation.DSMT4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401638" y="1981200"/>
          <a:ext cx="1568450" cy="304800"/>
        </p:xfrm>
        <a:graphic>
          <a:graphicData uri="http://schemas.openxmlformats.org/presentationml/2006/ole">
            <p:oleObj spid="_x0000_s5127" name="Equation" r:id="rId6" imgW="914400" imgH="177480" progId="Equation.DSMT4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392113" y="2363788"/>
          <a:ext cx="1568450" cy="303212"/>
        </p:xfrm>
        <a:graphic>
          <a:graphicData uri="http://schemas.openxmlformats.org/presentationml/2006/ole">
            <p:oleObj spid="_x0000_s5128" name="Equation" r:id="rId7" imgW="914400" imgH="177480" progId="Equation.DSMT4">
              <p:embed/>
            </p:oleObj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392113" y="2744788"/>
          <a:ext cx="1566862" cy="303212"/>
        </p:xfrm>
        <a:graphic>
          <a:graphicData uri="http://schemas.openxmlformats.org/presentationml/2006/ole">
            <p:oleObj spid="_x0000_s5129" name="Equation" r:id="rId8" imgW="914400" imgH="177480" progId="Equation.DSMT4">
              <p:embed/>
            </p:oleObj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381000" y="3124200"/>
          <a:ext cx="1589088" cy="304800"/>
        </p:xfrm>
        <a:graphic>
          <a:graphicData uri="http://schemas.openxmlformats.org/presentationml/2006/ole">
            <p:oleObj spid="_x0000_s5130" name="Equation" r:id="rId9" imgW="927000" imgH="177480" progId="Equation.DSMT4">
              <p:embed/>
            </p:oleObj>
          </a:graphicData>
        </a:graphic>
      </p:graphicFrame>
      <p:sp>
        <p:nvSpPr>
          <p:cNvPr id="20" name="Rectangle 19"/>
          <p:cNvSpPr/>
          <p:nvPr/>
        </p:nvSpPr>
        <p:spPr>
          <a:xfrm>
            <a:off x="2890975" y="346046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215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2509" y="6292735"/>
            <a:ext cx="1097280" cy="224442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432560" y="5112327"/>
            <a:ext cx="545869" cy="1415933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981200" y="4156364"/>
            <a:ext cx="545869" cy="2371896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515986" y="6151418"/>
            <a:ext cx="1665316" cy="371300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172989" y="5586153"/>
            <a:ext cx="2759825" cy="939336"/>
          </a:xfrm>
          <a:prstGeom prst="rect">
            <a:avLst/>
          </a:prstGeom>
          <a:solidFill>
            <a:srgbClr val="92D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69460" y="3565237"/>
            <a:ext cx="128385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Frequency density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4405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Cumulative frequency, median and quartiles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653000"/>
          <a:ext cx="3657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2750" y="1567400"/>
          <a:ext cx="1416050" cy="304800"/>
        </p:xfrm>
        <a:graphic>
          <a:graphicData uri="http://schemas.openxmlformats.org/presentationml/2006/ole">
            <p:oleObj spid="_x0000_s14337" name="Equation" r:id="rId3" imgW="825480" imgH="177480" progId="Equation.DSMT4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423863" y="1948400"/>
          <a:ext cx="1524000" cy="304800"/>
        </p:xfrm>
        <a:graphic>
          <a:graphicData uri="http://schemas.openxmlformats.org/presentationml/2006/ole">
            <p:oleObj spid="_x0000_s14338" name="Equation" r:id="rId4" imgW="888840" imgH="177480" progId="Equation.DSMT4">
              <p:embed/>
            </p:oleObj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412750" y="2330988"/>
          <a:ext cx="1525588" cy="303212"/>
        </p:xfrm>
        <a:graphic>
          <a:graphicData uri="http://schemas.openxmlformats.org/presentationml/2006/ole">
            <p:oleObj spid="_x0000_s14339" name="Equation" r:id="rId5" imgW="888840" imgH="177480" progId="Equation.DSMT4">
              <p:embed/>
            </p:oleObj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412750" y="2711988"/>
          <a:ext cx="1524000" cy="303212"/>
        </p:xfrm>
        <a:graphic>
          <a:graphicData uri="http://schemas.openxmlformats.org/presentationml/2006/ole">
            <p:oleObj spid="_x0000_s14340" name="Equation" r:id="rId6" imgW="888840" imgH="177480" progId="Equation.DSMT4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412750" y="3091400"/>
          <a:ext cx="1524000" cy="304800"/>
        </p:xfrm>
        <a:graphic>
          <a:graphicData uri="http://schemas.openxmlformats.org/presentationml/2006/ole">
            <p:oleObj spid="_x0000_s14341" name="Equation" r:id="rId7" imgW="888840" imgH="177480" progId="Equation.DSMT4">
              <p:embed/>
            </p:oleObj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191000" y="653000"/>
          <a:ext cx="46482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954"/>
                <a:gridCol w="1370623"/>
                <a:gridCol w="137062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frequency</a:t>
                      </a:r>
                      <a:r>
                        <a:rPr lang="en-GB" baseline="0" dirty="0" smtClean="0"/>
                        <a:t> /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632991" y="1567400"/>
          <a:ext cx="849312" cy="304800"/>
        </p:xfrm>
        <a:graphic>
          <a:graphicData uri="http://schemas.openxmlformats.org/presentationml/2006/ole">
            <p:oleObj spid="_x0000_s14342" name="Equation" r:id="rId8" imgW="495000" imgH="177480" progId="Equation.DSMT4">
              <p:embed/>
            </p:oleObj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4648200" y="1948400"/>
          <a:ext cx="849313" cy="304800"/>
        </p:xfrm>
        <a:graphic>
          <a:graphicData uri="http://schemas.openxmlformats.org/presentationml/2006/ole">
            <p:oleObj spid="_x0000_s14343" name="Equation" r:id="rId9" imgW="495000" imgH="177480" progId="Equation.DSMT4">
              <p:embed/>
            </p:oleObj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4637088" y="2330988"/>
          <a:ext cx="849312" cy="303212"/>
        </p:xfrm>
        <a:graphic>
          <a:graphicData uri="http://schemas.openxmlformats.org/presentationml/2006/ole">
            <p:oleObj spid="_x0000_s14344" name="Equation" r:id="rId10" imgW="495000" imgH="177480" progId="Equation.DSMT4">
              <p:embed/>
            </p:oleObj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4637088" y="2711988"/>
          <a:ext cx="849312" cy="303212"/>
        </p:xfrm>
        <a:graphic>
          <a:graphicData uri="http://schemas.openxmlformats.org/presentationml/2006/ole">
            <p:oleObj spid="_x0000_s14345" name="Equation" r:id="rId11" imgW="495000" imgH="177480" progId="Equation.DSMT4">
              <p:embed/>
            </p:oleObj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/>
        </p:nvGraphicFramePr>
        <p:xfrm>
          <a:off x="4637088" y="3091400"/>
          <a:ext cx="849312" cy="304800"/>
        </p:xfrm>
        <a:graphic>
          <a:graphicData uri="http://schemas.openxmlformats.org/presentationml/2006/ole">
            <p:oleObj spid="_x0000_s14346" name="Equation" r:id="rId12" imgW="495000" imgH="177480" progId="Equation.DSMT4">
              <p:embed/>
            </p:oleObj>
          </a:graphicData>
        </a:graphic>
      </p:graphicFrame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3621" y="3530278"/>
            <a:ext cx="7048452" cy="315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620" y="3541853"/>
            <a:ext cx="7099380" cy="316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4405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Cumulative frequency, median and quartiles</a:t>
            </a:r>
            <a:endParaRPr lang="en-GB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641425"/>
          <a:ext cx="3657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12750" y="1555825"/>
          <a:ext cx="1416050" cy="304800"/>
        </p:xfrm>
        <a:graphic>
          <a:graphicData uri="http://schemas.openxmlformats.org/presentationml/2006/ole">
            <p:oleObj spid="_x0000_s4097" name="Equation" r:id="rId4" imgW="825480" imgH="177480" progId="Equation.DSMT4">
              <p:embed/>
            </p:oleObj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423863" y="1936825"/>
          <a:ext cx="1524000" cy="304800"/>
        </p:xfrm>
        <a:graphic>
          <a:graphicData uri="http://schemas.openxmlformats.org/presentationml/2006/ole">
            <p:oleObj spid="_x0000_s4098" name="Equation" r:id="rId5" imgW="888840" imgH="177480" progId="Equation.DSMT4">
              <p:embed/>
            </p:oleObj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412750" y="2319413"/>
          <a:ext cx="1525588" cy="303212"/>
        </p:xfrm>
        <a:graphic>
          <a:graphicData uri="http://schemas.openxmlformats.org/presentationml/2006/ole">
            <p:oleObj spid="_x0000_s4099" name="Equation" r:id="rId6" imgW="888840" imgH="177480" progId="Equation.DSMT4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412750" y="2700413"/>
          <a:ext cx="1524000" cy="303212"/>
        </p:xfrm>
        <a:graphic>
          <a:graphicData uri="http://schemas.openxmlformats.org/presentationml/2006/ole">
            <p:oleObj spid="_x0000_s4100" name="Equation" r:id="rId7" imgW="888840" imgH="177480" progId="Equation.DSMT4">
              <p:embed/>
            </p:oleObj>
          </a:graphicData>
        </a:graphic>
      </p:graphicFrame>
      <p:graphicFrame>
        <p:nvGraphicFramePr>
          <p:cNvPr id="13" name="Object 6"/>
          <p:cNvGraphicFramePr>
            <a:graphicFrameLocks noChangeAspect="1"/>
          </p:cNvGraphicFramePr>
          <p:nvPr/>
        </p:nvGraphicFramePr>
        <p:xfrm>
          <a:off x="412750" y="3079825"/>
          <a:ext cx="1524000" cy="304800"/>
        </p:xfrm>
        <a:graphic>
          <a:graphicData uri="http://schemas.openxmlformats.org/presentationml/2006/ole">
            <p:oleObj spid="_x0000_s4101" name="Equation" r:id="rId8" imgW="888840" imgH="177480" progId="Equation.DSMT4">
              <p:embed/>
            </p:oleObj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191000" y="641425"/>
          <a:ext cx="46482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954"/>
                <a:gridCol w="1370623"/>
                <a:gridCol w="137062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frequency</a:t>
                      </a:r>
                      <a:r>
                        <a:rPr lang="en-GB" baseline="0" dirty="0" smtClean="0"/>
                        <a:t> /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8.2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130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17.8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330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45.2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730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641304" y="1555825"/>
          <a:ext cx="849312" cy="304800"/>
        </p:xfrm>
        <a:graphic>
          <a:graphicData uri="http://schemas.openxmlformats.org/presentationml/2006/ole">
            <p:oleObj spid="_x0000_s4102" name="Equation" r:id="rId9" imgW="495000" imgH="177480" progId="Equation.DSMT4">
              <p:embed/>
            </p:oleObj>
          </a:graphicData>
        </a:graphic>
      </p:graphicFrame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4648200" y="1936825"/>
          <a:ext cx="849313" cy="304800"/>
        </p:xfrm>
        <a:graphic>
          <a:graphicData uri="http://schemas.openxmlformats.org/presentationml/2006/ole">
            <p:oleObj spid="_x0000_s4103" name="Equation" r:id="rId10" imgW="495000" imgH="177480" progId="Equation.DSMT4">
              <p:embed/>
            </p:oleObj>
          </a:graphicData>
        </a:graphic>
      </p:graphicFrame>
      <p:graphicFrame>
        <p:nvGraphicFramePr>
          <p:cNvPr id="17" name="Object 4"/>
          <p:cNvGraphicFramePr>
            <a:graphicFrameLocks noChangeAspect="1"/>
          </p:cNvGraphicFramePr>
          <p:nvPr/>
        </p:nvGraphicFramePr>
        <p:xfrm>
          <a:off x="4637088" y="2319413"/>
          <a:ext cx="849312" cy="303212"/>
        </p:xfrm>
        <a:graphic>
          <a:graphicData uri="http://schemas.openxmlformats.org/presentationml/2006/ole">
            <p:oleObj spid="_x0000_s4104" name="Equation" r:id="rId11" imgW="495000" imgH="177480" progId="Equation.DSMT4">
              <p:embed/>
            </p:oleObj>
          </a:graphicData>
        </a:graphic>
      </p:graphicFrame>
      <p:graphicFrame>
        <p:nvGraphicFramePr>
          <p:cNvPr id="18" name="Object 5"/>
          <p:cNvGraphicFramePr>
            <a:graphicFrameLocks noChangeAspect="1"/>
          </p:cNvGraphicFramePr>
          <p:nvPr/>
        </p:nvGraphicFramePr>
        <p:xfrm>
          <a:off x="4637088" y="2700413"/>
          <a:ext cx="849312" cy="303212"/>
        </p:xfrm>
        <a:graphic>
          <a:graphicData uri="http://schemas.openxmlformats.org/presentationml/2006/ole">
            <p:oleObj spid="_x0000_s4105" name="Equation" r:id="rId12" imgW="495000" imgH="177480" progId="Equation.DSMT4">
              <p:embed/>
            </p:oleObj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/>
        </p:nvGraphicFramePr>
        <p:xfrm>
          <a:off x="4637088" y="3079825"/>
          <a:ext cx="849312" cy="304800"/>
        </p:xfrm>
        <a:graphic>
          <a:graphicData uri="http://schemas.openxmlformats.org/presentationml/2006/ole">
            <p:oleObj spid="_x0000_s4106" name="Equation" r:id="rId13" imgW="495000" imgH="177480" progId="Equation.DSMT4">
              <p:embed/>
            </p:oleObj>
          </a:graphicData>
        </a:graphic>
      </p:graphicFrame>
      <p:sp>
        <p:nvSpPr>
          <p:cNvPr id="21" name="Rectangle 20"/>
          <p:cNvSpPr/>
          <p:nvPr/>
        </p:nvSpPr>
        <p:spPr>
          <a:xfrm>
            <a:off x="2849410" y="3413319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730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51140" y="4282633"/>
            <a:ext cx="2129741" cy="1527859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6180881" y="4282633"/>
            <a:ext cx="0" cy="2210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088681" y="4295333"/>
            <a:ext cx="0" cy="2210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066331" y="4288983"/>
            <a:ext cx="0" cy="2210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07798" y="4305782"/>
            <a:ext cx="147508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LQ = 11.1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M  = 11.6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UQ = 12.1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IQR = 1.0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mean = 11.52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4405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Cumulative frequency, median and quartiles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664575"/>
          <a:ext cx="3657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400m</a:t>
                      </a:r>
                      <a:r>
                        <a:rPr lang="en-GB" i="0" baseline="0" dirty="0" smtClean="0"/>
                        <a:t> times for female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191000" y="664575"/>
          <a:ext cx="46482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954"/>
                <a:gridCol w="1370623"/>
                <a:gridCol w="137062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400m</a:t>
                      </a:r>
                      <a:r>
                        <a:rPr lang="en-GB" i="0" baseline="0" dirty="0" smtClean="0"/>
                        <a:t> times for female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frequency</a:t>
                      </a:r>
                      <a:r>
                        <a:rPr lang="en-GB" baseline="0" dirty="0" smtClean="0"/>
                        <a:t> /%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638504" y="1578975"/>
          <a:ext cx="871538" cy="304800"/>
        </p:xfrm>
        <a:graphic>
          <a:graphicData uri="http://schemas.openxmlformats.org/presentationml/2006/ole">
            <p:oleObj spid="_x0000_s3078" name="Equation" r:id="rId3" imgW="507960" imgH="177480" progId="Equation.DSMT4">
              <p:embed/>
            </p:oleObj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4637088" y="1959975"/>
          <a:ext cx="869950" cy="304800"/>
        </p:xfrm>
        <a:graphic>
          <a:graphicData uri="http://schemas.openxmlformats.org/presentationml/2006/ole">
            <p:oleObj spid="_x0000_s3079" name="Equation" r:id="rId4" imgW="507960" imgH="177480" progId="Equation.DSMT4">
              <p:embed/>
            </p:oleObj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4625975" y="2342563"/>
          <a:ext cx="871538" cy="303212"/>
        </p:xfrm>
        <a:graphic>
          <a:graphicData uri="http://schemas.openxmlformats.org/presentationml/2006/ole">
            <p:oleObj spid="_x0000_s3080" name="Equation" r:id="rId5" imgW="507960" imgH="177480" progId="Equation.DSMT4">
              <p:embed/>
            </p:oleObj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4625975" y="2723563"/>
          <a:ext cx="869950" cy="303212"/>
        </p:xfrm>
        <a:graphic>
          <a:graphicData uri="http://schemas.openxmlformats.org/presentationml/2006/ole">
            <p:oleObj spid="_x0000_s3081" name="Equation" r:id="rId6" imgW="507960" imgH="177480" progId="Equation.DSMT4">
              <p:embed/>
            </p:oleObj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/>
        </p:nvGraphicFramePr>
        <p:xfrm>
          <a:off x="4625975" y="3102975"/>
          <a:ext cx="869950" cy="304800"/>
        </p:xfrm>
        <a:graphic>
          <a:graphicData uri="http://schemas.openxmlformats.org/presentationml/2006/ole">
            <p:oleObj spid="_x0000_s3082" name="Equation" r:id="rId7" imgW="507960" imgH="177480" progId="Equation.DSMT4">
              <p:embed/>
            </p:oleObj>
          </a:graphicData>
        </a:graphic>
      </p:graphicFrame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368300" y="1617774"/>
          <a:ext cx="1590675" cy="304800"/>
        </p:xfrm>
        <a:graphic>
          <a:graphicData uri="http://schemas.openxmlformats.org/presentationml/2006/ole">
            <p:oleObj spid="_x0000_s3083" name="Equation" r:id="rId8" imgW="927000" imgH="177480" progId="Equation.DSMT4">
              <p:embed/>
            </p:oleObj>
          </a:graphicData>
        </a:graphic>
      </p:graphicFrame>
      <p:graphicFrame>
        <p:nvGraphicFramePr>
          <p:cNvPr id="3084" name="Object 12"/>
          <p:cNvGraphicFramePr>
            <a:graphicFrameLocks noChangeAspect="1"/>
          </p:cNvGraphicFramePr>
          <p:nvPr/>
        </p:nvGraphicFramePr>
        <p:xfrm>
          <a:off x="401638" y="1998774"/>
          <a:ext cx="1568450" cy="304800"/>
        </p:xfrm>
        <a:graphic>
          <a:graphicData uri="http://schemas.openxmlformats.org/presentationml/2006/ole">
            <p:oleObj spid="_x0000_s3084" name="Equation" r:id="rId9" imgW="914400" imgH="177480" progId="Equation.DSMT4">
              <p:embed/>
            </p:oleObj>
          </a:graphicData>
        </a:graphic>
      </p:graphicFrame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392113" y="2381362"/>
          <a:ext cx="1568450" cy="303212"/>
        </p:xfrm>
        <a:graphic>
          <a:graphicData uri="http://schemas.openxmlformats.org/presentationml/2006/ole">
            <p:oleObj spid="_x0000_s3085" name="Equation" r:id="rId10" imgW="914400" imgH="177480" progId="Equation.DSMT4">
              <p:embed/>
            </p:oleObj>
          </a:graphicData>
        </a:graphic>
      </p:graphicFrame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392113" y="2762362"/>
          <a:ext cx="1566862" cy="303212"/>
        </p:xfrm>
        <a:graphic>
          <a:graphicData uri="http://schemas.openxmlformats.org/presentationml/2006/ole">
            <p:oleObj spid="_x0000_s3086" name="Equation" r:id="rId11" imgW="914400" imgH="177480" progId="Equation.DSMT4">
              <p:embed/>
            </p:oleObj>
          </a:graphicData>
        </a:graphic>
      </p:graphicFrame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381000" y="3141774"/>
          <a:ext cx="1589088" cy="304800"/>
        </p:xfrm>
        <a:graphic>
          <a:graphicData uri="http://schemas.openxmlformats.org/presentationml/2006/ole">
            <p:oleObj spid="_x0000_s3087" name="Equation" r:id="rId12" imgW="927000" imgH="177480" progId="Equation.DSMT4">
              <p:embed/>
            </p:oleObj>
          </a:graphicData>
        </a:graphic>
      </p:graphicFrame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3622" y="3565003"/>
            <a:ext cx="6911340" cy="313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468" y="3669175"/>
            <a:ext cx="6963301" cy="31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4405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Cumulative frequency, median and quartiles</a:t>
            </a:r>
            <a:endParaRPr lang="en-GB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653000"/>
          <a:ext cx="3657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400m</a:t>
                      </a:r>
                      <a:r>
                        <a:rPr lang="en-GB" i="0" baseline="0" dirty="0" smtClean="0"/>
                        <a:t> times for female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191000" y="653000"/>
          <a:ext cx="46482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954"/>
                <a:gridCol w="1370623"/>
                <a:gridCol w="137062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400m</a:t>
                      </a:r>
                      <a:r>
                        <a:rPr lang="en-GB" i="0" baseline="0" dirty="0" smtClean="0"/>
                        <a:t> times for female athletes 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Cumulative frequency</a:t>
                      </a:r>
                      <a:r>
                        <a:rPr lang="en-GB" baseline="0" dirty="0" smtClean="0"/>
                        <a:t> /%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18.6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90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41.9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115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53.4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215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638504" y="1567400"/>
          <a:ext cx="871538" cy="304800"/>
        </p:xfrm>
        <a:graphic>
          <a:graphicData uri="http://schemas.openxmlformats.org/presentationml/2006/ole">
            <p:oleObj spid="_x0000_s2049" name="Equation" r:id="rId5" imgW="507960" imgH="177480" progId="Equation.DSMT4">
              <p:embed/>
            </p:oleObj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4637088" y="1948400"/>
          <a:ext cx="869950" cy="304800"/>
        </p:xfrm>
        <a:graphic>
          <a:graphicData uri="http://schemas.openxmlformats.org/presentationml/2006/ole">
            <p:oleObj spid="_x0000_s2050" name="Equation" r:id="rId6" imgW="507960" imgH="177480" progId="Equation.DSMT4">
              <p:embed/>
            </p:oleObj>
          </a:graphicData>
        </a:graphic>
      </p:graphicFrame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4625975" y="2330988"/>
          <a:ext cx="871538" cy="303212"/>
        </p:xfrm>
        <a:graphic>
          <a:graphicData uri="http://schemas.openxmlformats.org/presentationml/2006/ole">
            <p:oleObj spid="_x0000_s2051" name="Equation" r:id="rId7" imgW="507960" imgH="177480" progId="Equation.DSMT4">
              <p:embed/>
            </p:oleObj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4625975" y="2711988"/>
          <a:ext cx="869950" cy="303212"/>
        </p:xfrm>
        <a:graphic>
          <a:graphicData uri="http://schemas.openxmlformats.org/presentationml/2006/ole">
            <p:oleObj spid="_x0000_s2052" name="Equation" r:id="rId8" imgW="507960" imgH="177480" progId="Equation.DSMT4">
              <p:embed/>
            </p:oleObj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4625975" y="3091400"/>
          <a:ext cx="869950" cy="304800"/>
        </p:xfrm>
        <a:graphic>
          <a:graphicData uri="http://schemas.openxmlformats.org/presentationml/2006/ole">
            <p:oleObj spid="_x0000_s2053" name="Equation" r:id="rId9" imgW="507960" imgH="177480" progId="Equation.DSMT4">
              <p:embed/>
            </p:oleObj>
          </a:graphicData>
        </a:graphic>
      </p:graphicFrame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368300" y="1606199"/>
          <a:ext cx="1590675" cy="304800"/>
        </p:xfrm>
        <a:graphic>
          <a:graphicData uri="http://schemas.openxmlformats.org/presentationml/2006/ole">
            <p:oleObj spid="_x0000_s2054" name="Equation" r:id="rId10" imgW="927000" imgH="177480" progId="Equation.DSMT4">
              <p:embed/>
            </p:oleObj>
          </a:graphicData>
        </a:graphic>
      </p:graphicFrame>
      <p:graphicFrame>
        <p:nvGraphicFramePr>
          <p:cNvPr id="16" name="Object 12"/>
          <p:cNvGraphicFramePr>
            <a:graphicFrameLocks noChangeAspect="1"/>
          </p:cNvGraphicFramePr>
          <p:nvPr/>
        </p:nvGraphicFramePr>
        <p:xfrm>
          <a:off x="401638" y="1987199"/>
          <a:ext cx="1568450" cy="304800"/>
        </p:xfrm>
        <a:graphic>
          <a:graphicData uri="http://schemas.openxmlformats.org/presentationml/2006/ole">
            <p:oleObj spid="_x0000_s2055" name="Equation" r:id="rId11" imgW="914400" imgH="177480" progId="Equation.DSMT4">
              <p:embed/>
            </p:oleObj>
          </a:graphicData>
        </a:graphic>
      </p:graphicFrame>
      <p:graphicFrame>
        <p:nvGraphicFramePr>
          <p:cNvPr id="17" name="Object 13"/>
          <p:cNvGraphicFramePr>
            <a:graphicFrameLocks noChangeAspect="1"/>
          </p:cNvGraphicFramePr>
          <p:nvPr/>
        </p:nvGraphicFramePr>
        <p:xfrm>
          <a:off x="392113" y="2369787"/>
          <a:ext cx="1568450" cy="303212"/>
        </p:xfrm>
        <a:graphic>
          <a:graphicData uri="http://schemas.openxmlformats.org/presentationml/2006/ole">
            <p:oleObj spid="_x0000_s2056" name="Equation" r:id="rId12" imgW="914400" imgH="177480" progId="Equation.DSMT4">
              <p:embed/>
            </p:oleObj>
          </a:graphicData>
        </a:graphic>
      </p:graphicFrame>
      <p:graphicFrame>
        <p:nvGraphicFramePr>
          <p:cNvPr id="18" name="Object 14"/>
          <p:cNvGraphicFramePr>
            <a:graphicFrameLocks noChangeAspect="1"/>
          </p:cNvGraphicFramePr>
          <p:nvPr/>
        </p:nvGraphicFramePr>
        <p:xfrm>
          <a:off x="392113" y="2750787"/>
          <a:ext cx="1566862" cy="303212"/>
        </p:xfrm>
        <a:graphic>
          <a:graphicData uri="http://schemas.openxmlformats.org/presentationml/2006/ole">
            <p:oleObj spid="_x0000_s2057" name="Equation" r:id="rId13" imgW="914400" imgH="177480" progId="Equation.DSMT4">
              <p:embed/>
            </p:oleObj>
          </a:graphicData>
        </a:graphic>
      </p:graphicFrame>
      <p:graphicFrame>
        <p:nvGraphicFramePr>
          <p:cNvPr id="19" name="Object 15"/>
          <p:cNvGraphicFramePr>
            <a:graphicFrameLocks noChangeAspect="1"/>
          </p:cNvGraphicFramePr>
          <p:nvPr/>
        </p:nvGraphicFramePr>
        <p:xfrm>
          <a:off x="381000" y="3130199"/>
          <a:ext cx="1589088" cy="304800"/>
        </p:xfrm>
        <a:graphic>
          <a:graphicData uri="http://schemas.openxmlformats.org/presentationml/2006/ole">
            <p:oleObj spid="_x0000_s2058" name="Equation" r:id="rId14" imgW="927000" imgH="177480" progId="Equation.DSMT4">
              <p:embed/>
            </p:oleObj>
          </a:graphicData>
        </a:graphic>
      </p:graphicFrame>
      <p:sp>
        <p:nvSpPr>
          <p:cNvPr id="20" name="Rectangle 19"/>
          <p:cNvSpPr/>
          <p:nvPr/>
        </p:nvSpPr>
        <p:spPr>
          <a:xfrm>
            <a:off x="2832786" y="339995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215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10765" y="4467828"/>
            <a:ext cx="3333508" cy="1423686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>
            <a:stCxn id="22" idx="0"/>
          </p:cNvCxnSpPr>
          <p:nvPr/>
        </p:nvCxnSpPr>
        <p:spPr>
          <a:xfrm>
            <a:off x="3877519" y="4467828"/>
            <a:ext cx="11575" cy="21297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224268" y="4458182"/>
            <a:ext cx="11575" cy="21297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34628" y="4446608"/>
            <a:ext cx="11575" cy="21297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176304" y="4317357"/>
            <a:ext cx="135806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LQ = 51.3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M  = 54.3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UQ = 57.4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IQR = 6.1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mean = 54.3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30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Averages:   mean, median, mode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4550" y="838200"/>
            <a:ext cx="630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Find the (</a:t>
            </a:r>
            <a:r>
              <a:rPr lang="en-GB" dirty="0" err="1" smtClean="0"/>
              <a:t>i</a:t>
            </a:r>
            <a:r>
              <a:rPr lang="en-GB" dirty="0" smtClean="0"/>
              <a:t>) mean,  (ii) median and (iii) mode of the following data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3352800"/>
            <a:ext cx="746371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number do I need to add to the list above in order to double the mean?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5.1 x 2 = (51 + a)/11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a = 10.2 x 11 – 51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a = 61.2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295400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3,   7,   5,  8,   5,  2,   1,   10,   6,   4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49379" y="1986742"/>
            <a:ext cx="535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Ordered list is:   1, 2, 3, 4, 5, 5, 6, 7, 8, 10       (10 items)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(</a:t>
            </a:r>
            <a:r>
              <a:rPr lang="en-GB" b="1" dirty="0" err="1" smtClean="0">
                <a:solidFill>
                  <a:srgbClr val="FF0000"/>
                </a:solidFill>
              </a:rPr>
              <a:t>i</a:t>
            </a:r>
            <a:r>
              <a:rPr lang="en-GB" b="1" dirty="0" smtClean="0">
                <a:solidFill>
                  <a:srgbClr val="FF0000"/>
                </a:solidFill>
              </a:rPr>
              <a:t>)  mean = 5.1     (ii)  median = 5      (iii)  mode = 5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30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Averages:   mean, median, mode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4550" y="838200"/>
            <a:ext cx="630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Find the (</a:t>
            </a:r>
            <a:r>
              <a:rPr lang="en-GB" dirty="0" err="1" smtClean="0"/>
              <a:t>i</a:t>
            </a:r>
            <a:r>
              <a:rPr lang="en-GB" dirty="0" smtClean="0"/>
              <a:t>) mean,  (ii) median and (iii) mode of the following data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352800"/>
            <a:ext cx="821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number do I need to add to the list above in order to change the mean by 50%?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295400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12,   7,   1,  -4,   3,  2,   5,   11,   8,  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30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Averages:   mean, median, mode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4550" y="838200"/>
            <a:ext cx="630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Find the (</a:t>
            </a:r>
            <a:r>
              <a:rPr lang="en-GB" dirty="0" err="1" smtClean="0"/>
              <a:t>i</a:t>
            </a:r>
            <a:r>
              <a:rPr lang="en-GB" dirty="0" smtClean="0"/>
              <a:t>) mean,  (ii) median and (iii) mode of the following data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352800"/>
            <a:ext cx="82124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number do I need to add to the list above in order to change the mean by 50%?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4.8 x 1.5 = ( 48 + a )/11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11 x 7.2 – 48  = a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a = 31.2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295400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12,   7,   1,  -4,   3,  2,   5,   11,   8,   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6005" y="2111433"/>
            <a:ext cx="7077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Ordered list is:         -4,  1,   2,   3,   3,   5,   7,   8,   11,  12               (10 items)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(</a:t>
            </a:r>
            <a:r>
              <a:rPr lang="en-GB" b="1" dirty="0" err="1" smtClean="0">
                <a:solidFill>
                  <a:srgbClr val="FF0000"/>
                </a:solidFill>
              </a:rPr>
              <a:t>i</a:t>
            </a:r>
            <a:r>
              <a:rPr lang="en-GB" b="1" dirty="0" smtClean="0">
                <a:solidFill>
                  <a:srgbClr val="FF0000"/>
                </a:solidFill>
              </a:rPr>
              <a:t>)   mean = 4.8         (ii)  median = 4       (iii)  mode = 3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608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Estimating the mean from a frequency table of ‘grouped data’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38200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Number of YouTube hits </a:t>
                      </a:r>
                    </a:p>
                    <a:p>
                      <a:r>
                        <a:rPr lang="en-GB" i="1" dirty="0" smtClean="0"/>
                        <a:t>n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videos on </a:t>
                      </a:r>
                      <a:r>
                        <a:rPr lang="en-GB" baseline="0" dirty="0" err="1" smtClean="0"/>
                        <a:t>Youtube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(frequency)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100,000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10,000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81000" y="1498600"/>
          <a:ext cx="1219200" cy="304800"/>
        </p:xfrm>
        <a:graphic>
          <a:graphicData uri="http://schemas.openxmlformats.org/presentationml/2006/ole">
            <p:oleObj spid="_x0000_s1026" name="Equation" r:id="rId3" imgW="711000" imgH="17748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60363" y="1857375"/>
          <a:ext cx="1654175" cy="349250"/>
        </p:xfrm>
        <a:graphic>
          <a:graphicData uri="http://schemas.openxmlformats.org/presentationml/2006/ole">
            <p:oleObj spid="_x0000_s1027" name="Equation" r:id="rId4" imgW="965160" imgH="203040" progId="Equation.DSMT4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58775" y="2239963"/>
          <a:ext cx="2003425" cy="347662"/>
        </p:xfrm>
        <a:graphic>
          <a:graphicData uri="http://schemas.openxmlformats.org/presentationml/2006/ole">
            <p:oleObj spid="_x0000_s1028" name="Equation" r:id="rId5" imgW="1168200" imgH="20304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81000" y="2620963"/>
          <a:ext cx="2286000" cy="347662"/>
        </p:xfrm>
        <a:graphic>
          <a:graphicData uri="http://schemas.openxmlformats.org/presentationml/2006/ole">
            <p:oleObj spid="_x0000_s1029" name="Equation" r:id="rId6" imgW="1333440" imgH="20304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381000" y="3000375"/>
          <a:ext cx="2613025" cy="349250"/>
        </p:xfrm>
        <a:graphic>
          <a:graphicData uri="http://schemas.openxmlformats.org/presentationml/2006/ole">
            <p:oleObj spid="_x0000_s1030" name="Equation" r:id="rId7" imgW="1523880" imgH="203040" progId="Equation.DSMT4">
              <p:embed/>
            </p:oleObj>
          </a:graphicData>
        </a:graphic>
      </p:graphicFrame>
      <p:pic>
        <p:nvPicPr>
          <p:cNvPr id="1035" name="Picture 11" descr="http://www.kunocreative.com/Portals/32387/images/727820263_13702743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5600" y="152400"/>
            <a:ext cx="2209800" cy="1656611"/>
          </a:xfrm>
          <a:prstGeom prst="rect">
            <a:avLst/>
          </a:prstGeom>
          <a:noFill/>
        </p:spPr>
      </p:pic>
      <p:pic>
        <p:nvPicPr>
          <p:cNvPr id="1037" name="Picture 13" descr="http://i1.ytimg.com/vi/SaA_cs4WZHM/hqdefaul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1752600"/>
            <a:ext cx="2133599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608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Estimating the mean from a frequency table of ‘grouped data’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38200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Number of YouTube hits </a:t>
                      </a:r>
                    </a:p>
                    <a:p>
                      <a:r>
                        <a:rPr lang="en-GB" i="1" dirty="0" smtClean="0"/>
                        <a:t>n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videos on </a:t>
                      </a:r>
                      <a:r>
                        <a:rPr lang="en-GB" baseline="0" dirty="0" err="1" smtClean="0"/>
                        <a:t>Youtube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(frequency)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100,000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10,000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81000" y="1498600"/>
          <a:ext cx="1219200" cy="304800"/>
        </p:xfrm>
        <a:graphic>
          <a:graphicData uri="http://schemas.openxmlformats.org/presentationml/2006/ole">
            <p:oleObj spid="_x0000_s10241" name="Equation" r:id="rId3" imgW="711000" imgH="177480" progId="Equation.DSMT4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360363" y="1857375"/>
          <a:ext cx="1654175" cy="349250"/>
        </p:xfrm>
        <a:graphic>
          <a:graphicData uri="http://schemas.openxmlformats.org/presentationml/2006/ole">
            <p:oleObj spid="_x0000_s10242" name="Equation" r:id="rId4" imgW="965160" imgH="203040" progId="Equation.DSMT4">
              <p:embed/>
            </p:oleObj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358775" y="2239963"/>
          <a:ext cx="2003425" cy="347662"/>
        </p:xfrm>
        <a:graphic>
          <a:graphicData uri="http://schemas.openxmlformats.org/presentationml/2006/ole">
            <p:oleObj spid="_x0000_s10243" name="Equation" r:id="rId5" imgW="1168200" imgH="203040" progId="Equation.DSMT4">
              <p:embed/>
            </p:oleObj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381000" y="2620963"/>
          <a:ext cx="2286000" cy="347662"/>
        </p:xfrm>
        <a:graphic>
          <a:graphicData uri="http://schemas.openxmlformats.org/presentationml/2006/ole">
            <p:oleObj spid="_x0000_s10244" name="Equation" r:id="rId6" imgW="1333440" imgH="203040" progId="Equation.DSMT4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381000" y="3000375"/>
          <a:ext cx="2613025" cy="349250"/>
        </p:xfrm>
        <a:graphic>
          <a:graphicData uri="http://schemas.openxmlformats.org/presentationml/2006/ole">
            <p:oleObj spid="_x0000_s10245" name="Equation" r:id="rId7" imgW="1523880" imgH="203040" progId="Equation.DSMT4">
              <p:embed/>
            </p:oleObj>
          </a:graphicData>
        </a:graphic>
      </p:graphicFrame>
      <p:pic>
        <p:nvPicPr>
          <p:cNvPr id="12" name="Picture 11" descr="http://www.kunocreative.com/Portals/32387/images/727820263_13702743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5600" y="152400"/>
            <a:ext cx="2209800" cy="1656611"/>
          </a:xfrm>
          <a:prstGeom prst="rect">
            <a:avLst/>
          </a:prstGeom>
          <a:noFill/>
        </p:spPr>
      </p:pic>
      <p:pic>
        <p:nvPicPr>
          <p:cNvPr id="13" name="Picture 13" descr="http://i1.ytimg.com/vi/SaA_cs4WZHM/hqdefaul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1752600"/>
            <a:ext cx="2133599" cy="1600200"/>
          </a:xfrm>
          <a:prstGeom prst="rect">
            <a:avLst/>
          </a:prstGeom>
          <a:noFill/>
        </p:spPr>
      </p:pic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282632" y="4035397"/>
          <a:ext cx="8646827" cy="1359564"/>
        </p:xfrm>
        <a:graphic>
          <a:graphicData uri="http://schemas.openxmlformats.org/presentationml/2006/ole">
            <p:oleObj spid="_x0000_s10246" name="Equation" r:id="rId10" imgW="4038480" imgH="63468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806335" y="5045825"/>
            <a:ext cx="615141" cy="34913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608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Estimating the mean from a frequency table of ‘grouped data’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38200"/>
          <a:ext cx="4191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 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2750" y="1498600"/>
          <a:ext cx="1416050" cy="304800"/>
        </p:xfrm>
        <a:graphic>
          <a:graphicData uri="http://schemas.openxmlformats.org/presentationml/2006/ole">
            <p:oleObj spid="_x0000_s9217" name="Equation" r:id="rId3" imgW="825480" imgH="177480" progId="Equation.DSMT4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423863" y="1879600"/>
          <a:ext cx="1524000" cy="304800"/>
        </p:xfrm>
        <a:graphic>
          <a:graphicData uri="http://schemas.openxmlformats.org/presentationml/2006/ole">
            <p:oleObj spid="_x0000_s9218" name="Equation" r:id="rId4" imgW="888840" imgH="177480" progId="Equation.DSMT4">
              <p:embed/>
            </p:oleObj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412750" y="2262188"/>
          <a:ext cx="1525588" cy="303212"/>
        </p:xfrm>
        <a:graphic>
          <a:graphicData uri="http://schemas.openxmlformats.org/presentationml/2006/ole">
            <p:oleObj spid="_x0000_s9219" name="Equation" r:id="rId5" imgW="888840" imgH="177480" progId="Equation.DSMT4">
              <p:embed/>
            </p:oleObj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412750" y="2643188"/>
          <a:ext cx="1524000" cy="303212"/>
        </p:xfrm>
        <a:graphic>
          <a:graphicData uri="http://schemas.openxmlformats.org/presentationml/2006/ole">
            <p:oleObj spid="_x0000_s9220" name="Equation" r:id="rId6" imgW="888840" imgH="177480" progId="Equation.DSMT4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412750" y="3022600"/>
          <a:ext cx="1524000" cy="304800"/>
        </p:xfrm>
        <a:graphic>
          <a:graphicData uri="http://schemas.openxmlformats.org/presentationml/2006/ole">
            <p:oleObj spid="_x0000_s9221" name="Equation" r:id="rId7" imgW="888840" imgH="177480" progId="Equation.DSMT4">
              <p:embed/>
            </p:oleObj>
          </a:graphicData>
        </a:graphic>
      </p:graphicFrame>
      <p:pic>
        <p:nvPicPr>
          <p:cNvPr id="9223" name="Picture 7" descr="http://i.telegraph.co.uk/multimedia/archive/02300/100mbolt_2300723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838200"/>
            <a:ext cx="4028557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608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Estimating the mean from a frequency table of ‘grouped data’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38200"/>
          <a:ext cx="4191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 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7" descr="http://i.telegraph.co.uk/multimedia/archive/02300/100mbolt_230072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838200"/>
            <a:ext cx="4028557" cy="2514600"/>
          </a:xfrm>
          <a:prstGeom prst="rect">
            <a:avLst/>
          </a:prstGeom>
          <a:noFill/>
        </p:spPr>
      </p:pic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412750" y="1498600"/>
          <a:ext cx="1416050" cy="304800"/>
        </p:xfrm>
        <a:graphic>
          <a:graphicData uri="http://schemas.openxmlformats.org/presentationml/2006/ole">
            <p:oleObj spid="_x0000_s8198" name="Equation" r:id="rId4" imgW="825480" imgH="177480" progId="Equation.DSMT4">
              <p:embed/>
            </p:oleObj>
          </a:graphicData>
        </a:graphic>
      </p:graphicFrame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423863" y="1879600"/>
          <a:ext cx="1524000" cy="304800"/>
        </p:xfrm>
        <a:graphic>
          <a:graphicData uri="http://schemas.openxmlformats.org/presentationml/2006/ole">
            <p:oleObj spid="_x0000_s8199" name="Equation" r:id="rId5" imgW="888840" imgH="177480" progId="Equation.DSMT4">
              <p:embed/>
            </p:oleObj>
          </a:graphicData>
        </a:graphic>
      </p:graphicFrame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412750" y="2262188"/>
          <a:ext cx="1525588" cy="303212"/>
        </p:xfrm>
        <a:graphic>
          <a:graphicData uri="http://schemas.openxmlformats.org/presentationml/2006/ole">
            <p:oleObj spid="_x0000_s8200" name="Equation" r:id="rId6" imgW="888840" imgH="177480" progId="Equation.DSMT4">
              <p:embed/>
            </p:oleObj>
          </a:graphicData>
        </a:graphic>
      </p:graphicFrame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412750" y="2643188"/>
          <a:ext cx="1524000" cy="303212"/>
        </p:xfrm>
        <a:graphic>
          <a:graphicData uri="http://schemas.openxmlformats.org/presentationml/2006/ole">
            <p:oleObj spid="_x0000_s8201" name="Equation" r:id="rId7" imgW="888840" imgH="177480" progId="Equation.DSMT4">
              <p:embed/>
            </p:oleObj>
          </a:graphicData>
        </a:graphic>
      </p:graphicFrame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412750" y="3022600"/>
          <a:ext cx="1524000" cy="304800"/>
        </p:xfrm>
        <a:graphic>
          <a:graphicData uri="http://schemas.openxmlformats.org/presentationml/2006/ole">
            <p:oleObj spid="_x0000_s8202" name="Equation" r:id="rId8" imgW="888840" imgH="177480" progId="Equation.DSMT4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299142" y="3846742"/>
          <a:ext cx="8610712" cy="1830849"/>
        </p:xfrm>
        <a:graphic>
          <a:graphicData uri="http://schemas.openxmlformats.org/presentationml/2006/ole">
            <p:oleObj spid="_x0000_s8203" name="Equation" r:id="rId9" imgW="3822480" imgH="812520" progId="Equation.DSMT4">
              <p:embed/>
            </p:oleObj>
          </a:graphicData>
        </a:graphic>
      </p:graphicFrame>
      <p:sp>
        <p:nvSpPr>
          <p:cNvPr id="21" name="Rectangle 20"/>
          <p:cNvSpPr/>
          <p:nvPr/>
        </p:nvSpPr>
        <p:spPr>
          <a:xfrm>
            <a:off x="2177935" y="5029200"/>
            <a:ext cx="789709" cy="34913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344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Frequency density and histograms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685800"/>
          <a:ext cx="62484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3446"/>
                <a:gridCol w="1842477"/>
                <a:gridCol w="184247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100m</a:t>
                      </a:r>
                      <a:r>
                        <a:rPr lang="en-GB" i="0" baseline="0" dirty="0" smtClean="0"/>
                        <a:t> times for male athletes</a:t>
                      </a:r>
                    </a:p>
                    <a:p>
                      <a:r>
                        <a:rPr lang="en-GB" i="0" baseline="0" dirty="0" smtClean="0"/>
                        <a:t>(t seconds)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athletes (frequency)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frequency density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7" descr="http://i.telegraph.co.uk/multimedia/archive/02300/100mbolt_230072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28600"/>
            <a:ext cx="1981200" cy="1236652"/>
          </a:xfrm>
          <a:prstGeom prst="rect">
            <a:avLst/>
          </a:prstGeom>
          <a:noFill/>
        </p:spPr>
      </p:pic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412750" y="1608513"/>
          <a:ext cx="1416050" cy="304800"/>
        </p:xfrm>
        <a:graphic>
          <a:graphicData uri="http://schemas.openxmlformats.org/presentationml/2006/ole">
            <p:oleObj spid="_x0000_s7174" name="Equation" r:id="rId4" imgW="825480" imgH="177480" progId="Equation.DSMT4">
              <p:embed/>
            </p:oleObj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423863" y="1989513"/>
          <a:ext cx="1524000" cy="304800"/>
        </p:xfrm>
        <a:graphic>
          <a:graphicData uri="http://schemas.openxmlformats.org/presentationml/2006/ole">
            <p:oleObj spid="_x0000_s7175" name="Equation" r:id="rId5" imgW="888840" imgH="177480" progId="Equation.DSMT4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412750" y="2372101"/>
          <a:ext cx="1525588" cy="303212"/>
        </p:xfrm>
        <a:graphic>
          <a:graphicData uri="http://schemas.openxmlformats.org/presentationml/2006/ole">
            <p:oleObj spid="_x0000_s7176" name="Equation" r:id="rId6" imgW="888840" imgH="177480" progId="Equation.DSMT4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412750" y="2753101"/>
          <a:ext cx="1524000" cy="303212"/>
        </p:xfrm>
        <a:graphic>
          <a:graphicData uri="http://schemas.openxmlformats.org/presentationml/2006/ole">
            <p:oleObj spid="_x0000_s7177" name="Equation" r:id="rId7" imgW="888840" imgH="177480" progId="Equation.DSMT4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412750" y="3132513"/>
          <a:ext cx="1524000" cy="304800"/>
        </p:xfrm>
        <a:graphic>
          <a:graphicData uri="http://schemas.openxmlformats.org/presentationml/2006/ole">
            <p:oleObj spid="_x0000_s7178" name="Equation" r:id="rId8" imgW="888840" imgH="177480" progId="Equation.DSMT4">
              <p:embed/>
            </p:oleObj>
          </a:graphicData>
        </a:graphic>
      </p:graphicFrame>
      <p:pic>
        <p:nvPicPr>
          <p:cNvPr id="20" name="Picture 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2044" y="3634451"/>
            <a:ext cx="7156829" cy="32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17236" y="3592945"/>
            <a:ext cx="128385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Frequency density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2D050">
            <a:alpha val="64000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867</Words>
  <Application>Microsoft Office PowerPoint</Application>
  <PresentationFormat>On-screen Show (4:3)</PresentationFormat>
  <Paragraphs>231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Statistics quiz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quiz 1</dc:title>
  <dc:creator>Andy French</dc:creator>
  <cp:lastModifiedBy>af</cp:lastModifiedBy>
  <cp:revision>32</cp:revision>
  <dcterms:created xsi:type="dcterms:W3CDTF">2006-08-16T00:00:00Z</dcterms:created>
  <dcterms:modified xsi:type="dcterms:W3CDTF">2014-01-08T09:19:21Z</dcterms:modified>
</cp:coreProperties>
</file>