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79" r:id="rId4"/>
    <p:sldId id="288" r:id="rId5"/>
    <p:sldId id="280" r:id="rId6"/>
    <p:sldId id="281" r:id="rId7"/>
    <p:sldId id="282" r:id="rId8"/>
    <p:sldId id="283" r:id="rId9"/>
    <p:sldId id="285" r:id="rId10"/>
    <p:sldId id="286" r:id="rId11"/>
    <p:sldId id="257" r:id="rId12"/>
    <p:sldId id="258" r:id="rId13"/>
    <p:sldId id="262" r:id="rId14"/>
    <p:sldId id="259" r:id="rId15"/>
    <p:sldId id="260" r:id="rId16"/>
    <p:sldId id="261" r:id="rId17"/>
    <p:sldId id="263" r:id="rId18"/>
    <p:sldId id="264" r:id="rId19"/>
    <p:sldId id="265" r:id="rId20"/>
    <p:sldId id="267" r:id="rId21"/>
    <p:sldId id="268" r:id="rId22"/>
    <p:sldId id="269" r:id="rId23"/>
    <p:sldId id="270" r:id="rId24"/>
    <p:sldId id="290" r:id="rId25"/>
    <p:sldId id="289" r:id="rId26"/>
    <p:sldId id="266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338" y="-6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3.wmf"/><Relationship Id="rId18" Type="http://schemas.openxmlformats.org/officeDocument/2006/relationships/image" Target="../media/image58.wmf"/><Relationship Id="rId3" Type="http://schemas.openxmlformats.org/officeDocument/2006/relationships/image" Target="../media/image24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17" Type="http://schemas.openxmlformats.org/officeDocument/2006/relationships/image" Target="../media/image57.wmf"/><Relationship Id="rId2" Type="http://schemas.openxmlformats.org/officeDocument/2006/relationships/image" Target="../media/image43.wmf"/><Relationship Id="rId16" Type="http://schemas.openxmlformats.org/officeDocument/2006/relationships/image" Target="../media/image56.wmf"/><Relationship Id="rId1" Type="http://schemas.openxmlformats.org/officeDocument/2006/relationships/image" Target="../media/image42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5" Type="http://schemas.openxmlformats.org/officeDocument/2006/relationships/image" Target="../media/image45.wmf"/><Relationship Id="rId15" Type="http://schemas.openxmlformats.org/officeDocument/2006/relationships/image" Target="../media/image55.wmf"/><Relationship Id="rId10" Type="http://schemas.openxmlformats.org/officeDocument/2006/relationships/image" Target="../media/image50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Relationship Id="rId14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5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ybold-shop.co.uk/physics/physics-equipment-old/atom-und-kernphysik/physik-des-elektrons/fadenstrahlrohr/fine-beam-tube-555571.html" TargetMode="Externa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2.bin"/><Relationship Id="rId4" Type="http://schemas.openxmlformats.org/officeDocument/2006/relationships/hyperlink" Target="https://www.leybold-shop.co.uk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0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12" Type="http://schemas.openxmlformats.org/officeDocument/2006/relationships/image" Target="../media/image89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11" Type="http://schemas.openxmlformats.org/officeDocument/2006/relationships/image" Target="../media/image27.jpeg"/><Relationship Id="rId5" Type="http://schemas.openxmlformats.org/officeDocument/2006/relationships/image" Target="../media/image83.jpeg"/><Relationship Id="rId15" Type="http://schemas.openxmlformats.org/officeDocument/2006/relationships/image" Target="../media/image92.jpeg"/><Relationship Id="rId10" Type="http://schemas.openxmlformats.org/officeDocument/2006/relationships/image" Target="../media/image88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Relationship Id="rId14" Type="http://schemas.openxmlformats.org/officeDocument/2006/relationships/image" Target="../media/image9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2.bin"/><Relationship Id="rId5" Type="http://schemas.openxmlformats.org/officeDocument/2006/relationships/oleObject" Target="../embeddings/oleObject61.bin"/><Relationship Id="rId4" Type="http://schemas.openxmlformats.org/officeDocument/2006/relationships/oleObject" Target="../embeddings/oleObject6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oleObject" Target="../embeddings/oleObject50.bin"/><Relationship Id="rId18" Type="http://schemas.openxmlformats.org/officeDocument/2006/relationships/oleObject" Target="../embeddings/oleObject55.bin"/><Relationship Id="rId3" Type="http://schemas.openxmlformats.org/officeDocument/2006/relationships/oleObject" Target="../embeddings/oleObject40.bin"/><Relationship Id="rId21" Type="http://schemas.openxmlformats.org/officeDocument/2006/relationships/oleObject" Target="../embeddings/oleObject58.bin"/><Relationship Id="rId7" Type="http://schemas.openxmlformats.org/officeDocument/2006/relationships/oleObject" Target="../embeddings/oleObject44.bin"/><Relationship Id="rId12" Type="http://schemas.openxmlformats.org/officeDocument/2006/relationships/oleObject" Target="../embeddings/oleObject49.bin"/><Relationship Id="rId1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7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3.bin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52.bin"/><Relationship Id="rId10" Type="http://schemas.openxmlformats.org/officeDocument/2006/relationships/oleObject" Target="../embeddings/oleObject47.bin"/><Relationship Id="rId19" Type="http://schemas.openxmlformats.org/officeDocument/2006/relationships/oleObject" Target="../embeddings/oleObject56.bin"/><Relationship Id="rId4" Type="http://schemas.openxmlformats.org/officeDocument/2006/relationships/oleObject" Target="../embeddings/oleObject41.bin"/><Relationship Id="rId9" Type="http://schemas.openxmlformats.org/officeDocument/2006/relationships/oleObject" Target="../embeddings/oleObject46.bin"/><Relationship Id="rId14" Type="http://schemas.openxmlformats.org/officeDocument/2006/relationships/oleObject" Target="../embeddings/oleObject5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AndyFrench\Documents\AF\Reference\Physics\06 Topics VI\13. Electromagnetism\Fine beam tube\Test photos\P11802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38200" y="0"/>
            <a:ext cx="10287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9640" y="3051048"/>
            <a:ext cx="7772400" cy="1470025"/>
          </a:xfrm>
        </p:spPr>
        <p:txBody>
          <a:bodyPr>
            <a:noAutofit/>
          </a:bodyPr>
          <a:lstStyle/>
          <a:p>
            <a:r>
              <a:rPr lang="en-GB" sz="7200" dirty="0" smtClean="0">
                <a:solidFill>
                  <a:schemeClr val="bg1"/>
                </a:solidFill>
              </a:rPr>
              <a:t>      via </a:t>
            </a:r>
            <a:r>
              <a:rPr lang="en-GB" sz="7200" dirty="0" smtClean="0">
                <a:solidFill>
                  <a:schemeClr val="bg1"/>
                </a:solidFill>
              </a:rPr>
              <a:t>the </a:t>
            </a:r>
            <a:r>
              <a:rPr lang="en-GB" sz="7200" dirty="0" smtClean="0">
                <a:solidFill>
                  <a:schemeClr val="bg1"/>
                </a:solidFill>
              </a:rPr>
              <a:t/>
            </a:r>
            <a:br>
              <a:rPr lang="en-GB" sz="7200" dirty="0" smtClean="0">
                <a:solidFill>
                  <a:schemeClr val="bg1"/>
                </a:solidFill>
              </a:rPr>
            </a:br>
            <a:r>
              <a:rPr lang="en-GB" sz="7200" dirty="0" smtClean="0">
                <a:solidFill>
                  <a:schemeClr val="bg1"/>
                </a:solidFill>
              </a:rPr>
              <a:t>Fine </a:t>
            </a:r>
            <a:r>
              <a:rPr lang="en-GB" sz="7200" dirty="0" smtClean="0">
                <a:solidFill>
                  <a:schemeClr val="bg1"/>
                </a:solidFill>
              </a:rPr>
              <a:t>Beam Tube</a:t>
            </a:r>
            <a:endParaRPr lang="en-GB" sz="72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2608" y="106680"/>
            <a:ext cx="4675632" cy="685800"/>
          </a:xfrm>
        </p:spPr>
        <p:txBody>
          <a:bodyPr/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A. French. February 2017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44916" y="2515743"/>
          <a:ext cx="2254250" cy="1560513"/>
        </p:xfrm>
        <a:graphic>
          <a:graphicData uri="http://schemas.openxmlformats.org/presentationml/2006/ole">
            <p:oleObj spid="_x0000_s1026" name="Equation" r:id="rId4" imgW="33012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68425"/>
            <a:ext cx="7315200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7744" y="231648"/>
            <a:ext cx="8491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The off-axis magnetic field strength is evaluated as a function of radius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/>
              <a:t> from the centre</a:t>
            </a:r>
          </a:p>
          <a:p>
            <a:r>
              <a:rPr lang="en-GB" dirty="0" smtClean="0"/>
              <a:t>of the Fine Beam </a:t>
            </a:r>
            <a:r>
              <a:rPr lang="en-GB" dirty="0" smtClean="0"/>
              <a:t>Tube. For the range of measured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/>
              <a:t> values, the degradation from on-axis</a:t>
            </a:r>
          </a:p>
          <a:p>
            <a:r>
              <a:rPr lang="en-GB" dirty="0" smtClean="0"/>
              <a:t>field strength is a maximum of about 2%.</a:t>
            </a:r>
            <a:endParaRPr lang="en-GB" dirty="0" smtClean="0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943090" y="2221738"/>
          <a:ext cx="1754188" cy="774700"/>
        </p:xfrm>
        <a:graphic>
          <a:graphicData uri="http://schemas.openxmlformats.org/presentationml/2006/ole">
            <p:oleObj spid="_x0000_s46082" name="Equation" r:id="rId4" imgW="888840" imgH="39348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41236" y="1560576"/>
            <a:ext cx="2164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On axis field strength</a:t>
            </a:r>
          </a:p>
          <a:p>
            <a:r>
              <a:rPr lang="en-GB" dirty="0" smtClean="0"/>
              <a:t>at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/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GB" dirty="0" smtClean="0">
                <a:cs typeface="Times New Roman" pitchFamily="18" charset="0"/>
              </a:rPr>
              <a:t>is:</a:t>
            </a:r>
            <a:endParaRPr lang="en-GB" dirty="0" smtClean="0"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1904" y="3230880"/>
            <a:ext cx="21153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field strength</a:t>
            </a:r>
          </a:p>
          <a:p>
            <a:r>
              <a:rPr lang="en-GB" dirty="0" smtClean="0"/>
              <a:t>only significantly</a:t>
            </a:r>
          </a:p>
          <a:p>
            <a:r>
              <a:rPr lang="en-GB" dirty="0" smtClean="0"/>
              <a:t>drops when the </a:t>
            </a:r>
            <a:r>
              <a:rPr lang="en-GB" dirty="0" smtClean="0"/>
              <a:t>radius is </a:t>
            </a:r>
            <a:r>
              <a:rPr lang="en-GB" dirty="0" smtClean="0"/>
              <a:t>greater than about </a:t>
            </a:r>
            <a:r>
              <a:rPr lang="en-GB" dirty="0" smtClean="0"/>
              <a:t>8cm.</a:t>
            </a:r>
          </a:p>
          <a:p>
            <a:endParaRPr lang="en-GB" dirty="0" smtClean="0"/>
          </a:p>
          <a:p>
            <a:r>
              <a:rPr lang="en-GB" dirty="0" smtClean="0"/>
              <a:t>So since the tube</a:t>
            </a:r>
          </a:p>
          <a:p>
            <a:r>
              <a:rPr lang="en-GB" dirty="0" smtClean="0"/>
              <a:t>has an 8cm radius</a:t>
            </a:r>
          </a:p>
          <a:p>
            <a:r>
              <a:rPr lang="en-GB" dirty="0" smtClean="0"/>
              <a:t>we expect the magnetic field to be essentially uniform</a:t>
            </a:r>
            <a:r>
              <a:rPr lang="en-GB" i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AndyFrench\Documents\AF\Reference\Physics\06 Topics VI\13. Electromagnetism\Fine beam tube\General setup\P11802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999803" y="3199391"/>
            <a:ext cx="2068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Assembly &amp; storage</a:t>
            </a:r>
            <a:endParaRPr lang="en-GB" b="1" dirty="0"/>
          </a:p>
        </p:txBody>
      </p:sp>
      <p:pic>
        <p:nvPicPr>
          <p:cNvPr id="2050" name="Picture 2" descr="E:\AndyFrench\Documents\AF\Reference\Physics\06 Topics VI\13. Electromagnetism\Fine beam tube\General setup\P1180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5174" y="0"/>
            <a:ext cx="4008826" cy="3006620"/>
          </a:xfrm>
          <a:prstGeom prst="rect">
            <a:avLst/>
          </a:prstGeom>
          <a:noFill/>
        </p:spPr>
      </p:pic>
      <p:pic>
        <p:nvPicPr>
          <p:cNvPr id="2051" name="Picture 3" descr="E:\AndyFrench\Documents\AF\Reference\Physics\06 Topics VI\13. Electromagnetism\Fine beam tube\General setup\P1180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5174" y="3857436"/>
            <a:ext cx="4008826" cy="300661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692705" y="581341"/>
            <a:ext cx="1451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170V DC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(&amp; 6.3V AC)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power supply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>
            <a:stCxn id="6" idx="1"/>
          </p:cNvCxnSpPr>
          <p:nvPr/>
        </p:nvCxnSpPr>
        <p:spPr>
          <a:xfrm flipH="1">
            <a:off x="7242532" y="1043006"/>
            <a:ext cx="450173" cy="24684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793595" y="2028637"/>
            <a:ext cx="135040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Variable resistor</a:t>
            </a:r>
          </a:p>
          <a:p>
            <a:r>
              <a:rPr lang="en-GB" sz="1000" dirty="0" smtClean="0">
                <a:solidFill>
                  <a:schemeClr val="bg1"/>
                </a:solidFill>
              </a:rPr>
              <a:t>(in box with tube)</a:t>
            </a:r>
            <a:endParaRPr lang="en-GB" sz="1000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7926819" y="1919634"/>
            <a:ext cx="230113" cy="18166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95396" y="6500780"/>
            <a:ext cx="3303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Fine beam tube + Helmholtz coils</a:t>
            </a:r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65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20621" y="811455"/>
            <a:ext cx="17988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Helmholtz coils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Radius </a:t>
            </a:r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>
                <a:solidFill>
                  <a:schemeClr val="bg1"/>
                </a:solidFill>
              </a:rPr>
              <a:t> = 0.15m</a:t>
            </a:r>
          </a:p>
          <a:p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dirty="0" smtClean="0">
                <a:solidFill>
                  <a:schemeClr val="bg1"/>
                </a:solidFill>
              </a:rPr>
              <a:t> = 130 turns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77574" y="1677409"/>
            <a:ext cx="163501" cy="44811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107360" y="1750079"/>
            <a:ext cx="1583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Coil separation</a:t>
            </a:r>
          </a:p>
          <a:p>
            <a:r>
              <a:rPr lang="en-GB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GB" dirty="0" smtClean="0">
                <a:solidFill>
                  <a:schemeClr val="bg1"/>
                </a:solidFill>
              </a:rPr>
              <a:t> = 0.15m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143693" y="2464641"/>
            <a:ext cx="254336" cy="744842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283793" y="1677409"/>
            <a:ext cx="187725" cy="1192959"/>
          </a:xfrm>
          <a:prstGeom prst="line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3224" y="4656779"/>
            <a:ext cx="21255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Fine beam tube</a:t>
            </a:r>
          </a:p>
          <a:p>
            <a:r>
              <a:rPr lang="en-GB" dirty="0" smtClean="0"/>
              <a:t>0.08m radius filled with Hydrogen</a:t>
            </a:r>
          </a:p>
          <a:p>
            <a:r>
              <a:rPr lang="en-GB" dirty="0" smtClean="0"/>
              <a:t>gas, pressure about</a:t>
            </a:r>
          </a:p>
          <a:p>
            <a:r>
              <a:rPr lang="en-GB" dirty="0" smtClean="0"/>
              <a:t>1Pa</a:t>
            </a:r>
            <a:endParaRPr lang="en-GB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956789" y="3409319"/>
            <a:ext cx="448117" cy="130196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636971" y="1798521"/>
            <a:ext cx="2603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Power supply for Helmholtz coils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(about 6V DC)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7387" y="841732"/>
            <a:ext cx="1840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Potentiometer to vary current through coils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911116" y="1725854"/>
            <a:ext cx="139279" cy="53289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6291799" y="2155804"/>
            <a:ext cx="405727" cy="27855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10633" y="6104074"/>
            <a:ext cx="1510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Coil voltmeter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25221" y="2059923"/>
            <a:ext cx="1137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Coil ammeter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99989" y="5946628"/>
            <a:ext cx="2334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Voltmeter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for ES deflection plates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46463" y="5559067"/>
            <a:ext cx="23664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Potentiometer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to control ES deflection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plate voltage</a:t>
            </a:r>
            <a:endParaRPr lang="en-GB" dirty="0">
              <a:solidFill>
                <a:srgbClr val="FFFF00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5195730" y="5474289"/>
            <a:ext cx="993123" cy="26644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357589" y="3584933"/>
            <a:ext cx="1520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6.3VAC heater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supply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77891" y="3845324"/>
            <a:ext cx="1471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160-180V DC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power supply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to accelerate electrons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5995073" y="4202607"/>
            <a:ext cx="1096069" cy="17561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920" y="129540"/>
            <a:ext cx="2036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FF00"/>
                </a:solidFill>
              </a:rPr>
              <a:t>Experimental setup</a:t>
            </a:r>
            <a:endParaRPr lang="en-GB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E:\AndyFrench\Documents\AF\Reference\Physics\06 Topics VI\13. Electromagnetism\Fine beam tube\General setup\P1180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055618"/>
            <a:ext cx="5069841" cy="3802382"/>
          </a:xfrm>
          <a:prstGeom prst="rect">
            <a:avLst/>
          </a:prstGeom>
          <a:noFill/>
        </p:spPr>
      </p:pic>
      <p:pic>
        <p:nvPicPr>
          <p:cNvPr id="6146" name="Picture 2" descr="E:\AndyFrench\Documents\AF\Reference\Physics\06 Topics VI\13. Electromagnetism\Fine beam tube\General setup\P1180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5066453" cy="3799840"/>
          </a:xfrm>
          <a:prstGeom prst="rect">
            <a:avLst/>
          </a:prstGeom>
          <a:noFill/>
        </p:spPr>
      </p:pic>
      <p:pic>
        <p:nvPicPr>
          <p:cNvPr id="6147" name="Picture 3" descr="E:\AndyFrench\Documents\AF\Reference\Physics\06 Topics VI\13. Electromagnetism\Fine beam tube\General setup\P11802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9680" y="-1"/>
            <a:ext cx="4084319" cy="3063239"/>
          </a:xfrm>
          <a:prstGeom prst="rect">
            <a:avLst/>
          </a:prstGeom>
          <a:noFill/>
        </p:spPr>
      </p:pic>
      <p:pic>
        <p:nvPicPr>
          <p:cNvPr id="6148" name="Picture 4" descr="E:\AndyFrench\Documents\AF\Reference\Physics\06 Topics VI\13. Electromagnetism\Fine beam tube\General setup\P11802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66453" y="4053840"/>
            <a:ext cx="4077547" cy="305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2320" y="1178560"/>
            <a:ext cx="9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Cathode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1200" y="193040"/>
            <a:ext cx="128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Electron deflection plates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3920" y="2377440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Anode</a:t>
            </a:r>
            <a:endParaRPr lang="en-GB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>
            <a:stCxn id="7" idx="0"/>
          </p:cNvCxnSpPr>
          <p:nvPr/>
        </p:nvCxnSpPr>
        <p:spPr>
          <a:xfrm flipH="1" flipV="1">
            <a:off x="2448560" y="1971040"/>
            <a:ext cx="104669" cy="406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3"/>
          </p:cNvCxnSpPr>
          <p:nvPr/>
        </p:nvCxnSpPr>
        <p:spPr>
          <a:xfrm flipV="1">
            <a:off x="1756754" y="944880"/>
            <a:ext cx="569886" cy="41834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696720" y="497840"/>
            <a:ext cx="375920" cy="2235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686560" y="487680"/>
            <a:ext cx="792480" cy="1016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20640" y="3088640"/>
            <a:ext cx="3992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Helmholtz coil power supply &amp; potentiometer. Current should be between 0.6 and 1.5 amps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201920" y="5770880"/>
            <a:ext cx="143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Fine beam tube power connectors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2113280" y="0"/>
            <a:ext cx="213360" cy="914400"/>
          </a:xfrm>
          <a:prstGeom prst="straightConnector1">
            <a:avLst/>
          </a:prstGeom>
          <a:ln w="44450">
            <a:solidFill>
              <a:schemeClr val="tx2">
                <a:lumMod val="40000"/>
                <a:lumOff val="6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245360" y="0"/>
            <a:ext cx="15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Electron beam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5480" y="4848860"/>
            <a:ext cx="3523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Top layer of 130 turn Helmholtz coil</a:t>
            </a:r>
          </a:p>
          <a:p>
            <a:r>
              <a:rPr lang="en-GB" dirty="0" smtClean="0"/>
              <a:t>(note there are layers below)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AndyFrench\Documents\AF\Reference\Physics\06 Topics VI\13. Electromagnetism\Fine beam tube\AC heater then high voltage DC\P11802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0" y="3810000"/>
            <a:ext cx="4064000" cy="3048000"/>
          </a:xfrm>
          <a:prstGeom prst="rect">
            <a:avLst/>
          </a:prstGeom>
          <a:noFill/>
        </p:spPr>
      </p:pic>
      <p:pic>
        <p:nvPicPr>
          <p:cNvPr id="4099" name="Picture 3" descr="E:\AndyFrench\Documents\AF\Reference\Physics\06 Topics VI\13. Electromagnetism\Fine beam tube\AC heater then high voltage DC\P1180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64000" cy="3048000"/>
          </a:xfrm>
          <a:prstGeom prst="rect">
            <a:avLst/>
          </a:prstGeom>
          <a:noFill/>
        </p:spPr>
      </p:pic>
      <p:pic>
        <p:nvPicPr>
          <p:cNvPr id="4100" name="Picture 4" descr="E:\AndyFrench\Documents\AF\Reference\Physics\06 Topics VI\13. Electromagnetism\Fine beam tube\AC heater then high voltage DC\P11802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6212" y="355600"/>
            <a:ext cx="3183467" cy="2387600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49788"/>
            <a:ext cx="2951319" cy="30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3820" y="3119120"/>
            <a:ext cx="6539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Switch on the heater </a:t>
            </a:r>
            <a:r>
              <a:rPr lang="en-GB" dirty="0" smtClean="0"/>
              <a:t>circuit (max 6.3VAC) </a:t>
            </a:r>
            <a:r>
              <a:rPr lang="en-GB" dirty="0" smtClean="0"/>
              <a:t>for about a minute </a:t>
            </a:r>
            <a:r>
              <a:rPr lang="en-GB" i="1" dirty="0" smtClean="0"/>
              <a:t>before</a:t>
            </a:r>
          </a:p>
          <a:p>
            <a:r>
              <a:rPr lang="en-GB" dirty="0" smtClean="0"/>
              <a:t>connecting up the 180V DC accelerating voltage</a:t>
            </a:r>
            <a:endParaRPr lang="en-GB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702560" y="3749040"/>
            <a:ext cx="690880" cy="101600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36620" y="5791200"/>
            <a:ext cx="1489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Checking the</a:t>
            </a:r>
          </a:p>
          <a:p>
            <a:r>
              <a:rPr lang="en-GB" sz="1200" dirty="0" smtClean="0"/>
              <a:t>supply voltage</a:t>
            </a:r>
          </a:p>
          <a:p>
            <a:r>
              <a:rPr lang="en-GB" sz="1200" dirty="0" smtClean="0"/>
              <a:t>before wiring up the </a:t>
            </a:r>
          </a:p>
          <a:p>
            <a:r>
              <a:rPr lang="en-GB" sz="1200" dirty="0" smtClean="0"/>
              <a:t>Fine Beam Tube</a:t>
            </a:r>
            <a:endParaRPr lang="en-GB" sz="1200" dirty="0" smtClean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4572000" y="5783580"/>
            <a:ext cx="960120" cy="3352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AndyFrench\Documents\AF\Reference\Physics\06 Topics VI\13. Electromagnetism\Fine beam tube\Tube and coil dimensions\P11802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9278" y="-1"/>
            <a:ext cx="3474721" cy="2606041"/>
          </a:xfrm>
          <a:prstGeom prst="rect">
            <a:avLst/>
          </a:prstGeom>
          <a:noFill/>
        </p:spPr>
      </p:pic>
      <p:pic>
        <p:nvPicPr>
          <p:cNvPr id="5122" name="Picture 2" descr="E:\AndyFrench\Documents\AF\Reference\Physics\06 Topics VI\13. Electromagnetism\Fine beam tube\Tube and coil dimensions\P11802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200" y="2438400"/>
            <a:ext cx="5892800" cy="4419600"/>
          </a:xfrm>
          <a:prstGeom prst="rect">
            <a:avLst/>
          </a:prstGeom>
          <a:noFill/>
        </p:spPr>
      </p:pic>
      <p:pic>
        <p:nvPicPr>
          <p:cNvPr id="5124" name="Picture 4" descr="E:\AndyFrench\Documents\AF\Reference\Physics\06 Topics VI\13. Electromagnetism\Fine beam tube\Tube and coil dimensions\P11802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38400"/>
            <a:ext cx="3314700" cy="4419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0820" y="767080"/>
            <a:ext cx="36221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(Spherical) tube radius </a:t>
            </a:r>
            <a:r>
              <a:rPr lang="en-GB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2000" dirty="0" smtClean="0"/>
              <a:t> = 0.08m</a:t>
            </a:r>
          </a:p>
          <a:p>
            <a:r>
              <a:rPr lang="en-GB" sz="2000" dirty="0" smtClean="0"/>
              <a:t>Helmholtz coil radius </a:t>
            </a:r>
            <a:r>
              <a:rPr lang="en-GB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2000" dirty="0" smtClean="0"/>
              <a:t> = 0.15m</a:t>
            </a:r>
          </a:p>
          <a:p>
            <a:r>
              <a:rPr lang="en-GB" sz="2000" dirty="0" smtClean="0"/>
              <a:t>Coil separation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GB" sz="2000" dirty="0" smtClean="0"/>
              <a:t>=  0.15m</a:t>
            </a:r>
          </a:p>
          <a:p>
            <a:r>
              <a:rPr lang="en-GB" sz="2000" dirty="0" smtClean="0"/>
              <a:t>Number of turns per coil </a:t>
            </a:r>
            <a:r>
              <a:rPr lang="en-GB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sz="2000" dirty="0" smtClean="0"/>
              <a:t> = 130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31140" y="248920"/>
            <a:ext cx="3708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Fine beam tube dimensions</a:t>
            </a:r>
            <a:endParaRPr lang="en-GB" sz="2400" b="1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118860" y="3299460"/>
            <a:ext cx="693420" cy="86106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454976" y="3419594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dirty="0" smtClean="0"/>
              <a:t> = 0.08m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939568" y="4768334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GB" dirty="0" smtClean="0"/>
              <a:t>=  0.15m</a:t>
            </a:r>
            <a:endParaRPr lang="en-GB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126480" y="4130040"/>
            <a:ext cx="1965960" cy="140970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059372" y="4791194"/>
            <a:ext cx="1140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/>
              <a:t> = 0.15m</a:t>
            </a:r>
            <a:endParaRPr lang="en-GB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0" y="4762500"/>
            <a:ext cx="3284220" cy="762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AndyFrench\Documents\AF\Reference\Physics\06 Topics VI\13. Electromagnetism\Fine beam tube\Test photos\P1180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1840" y="0"/>
            <a:ext cx="10287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4000" y="6146800"/>
            <a:ext cx="6153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Too much ES deflection will divert the electron beam off centre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" y="434340"/>
            <a:ext cx="427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FF00"/>
                </a:solidFill>
              </a:rPr>
              <a:t>Setup problems – and how to correct them</a:t>
            </a:r>
            <a:endParaRPr lang="en-GB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AndyFrench\Documents\AF\Reference\Physics\06 Topics VI\13. Electromagnetism\Fine beam tube\Test photos\P11802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8160" y="0"/>
            <a:ext cx="10287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3840" y="5415280"/>
            <a:ext cx="90863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If the electron beam is not pointing straight up, the magnetic field will cause the beam to spiral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into a helix. Correct this by </a:t>
            </a:r>
            <a:r>
              <a:rPr lang="en-GB" i="1" dirty="0" smtClean="0">
                <a:solidFill>
                  <a:schemeClr val="bg1"/>
                </a:solidFill>
              </a:rPr>
              <a:t>gently</a:t>
            </a:r>
            <a:r>
              <a:rPr lang="en-GB" dirty="0" smtClean="0">
                <a:solidFill>
                  <a:schemeClr val="bg1"/>
                </a:solidFill>
              </a:rPr>
              <a:t> rotating the tube. The goal is to achieve a </a:t>
            </a:r>
            <a:r>
              <a:rPr lang="en-GB" b="1" dirty="0" smtClean="0">
                <a:solidFill>
                  <a:schemeClr val="bg1"/>
                </a:solidFill>
              </a:rPr>
              <a:t>circular beam</a:t>
            </a:r>
          </a:p>
          <a:p>
            <a:r>
              <a:rPr lang="en-GB" b="1" dirty="0" smtClean="0">
                <a:solidFill>
                  <a:schemeClr val="bg1"/>
                </a:solidFill>
              </a:rPr>
              <a:t>centred on the longitudinal axis </a:t>
            </a:r>
            <a:r>
              <a:rPr lang="en-GB" dirty="0" smtClean="0">
                <a:solidFill>
                  <a:schemeClr val="bg1"/>
                </a:solidFill>
              </a:rPr>
              <a:t>between the Helmholtz coils – i.e. where the magnetic field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is most uniform and readily calculable!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620" y="434340"/>
            <a:ext cx="427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FF00"/>
                </a:solidFill>
              </a:rPr>
              <a:t>Setup problems – and how to correct them</a:t>
            </a:r>
            <a:endParaRPr lang="en-GB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AndyFrench\Documents\AF\Reference\Physics\06 Topics VI\13. Electromagnetism\Fine beam tube\Test photos\P1180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2640" y="0"/>
            <a:ext cx="10287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" y="5483860"/>
            <a:ext cx="8546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Holding a </a:t>
            </a:r>
            <a:r>
              <a:rPr lang="en-GB" dirty="0" err="1" smtClean="0">
                <a:solidFill>
                  <a:schemeClr val="bg1"/>
                </a:solidFill>
              </a:rPr>
              <a:t>neodynium</a:t>
            </a:r>
            <a:r>
              <a:rPr lang="en-GB" dirty="0" smtClean="0">
                <a:solidFill>
                  <a:schemeClr val="bg1"/>
                </a:solidFill>
              </a:rPr>
              <a:t> magnet close to the tube </a:t>
            </a:r>
            <a:r>
              <a:rPr lang="en-GB" dirty="0" smtClean="0">
                <a:solidFill>
                  <a:schemeClr val="bg1"/>
                </a:solidFill>
              </a:rPr>
              <a:t>will result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an impressive helical beam.</a:t>
            </a:r>
          </a:p>
          <a:p>
            <a:r>
              <a:rPr lang="en-GB" b="1" dirty="0" smtClean="0">
                <a:solidFill>
                  <a:schemeClr val="bg1"/>
                </a:solidFill>
              </a:rPr>
              <a:t>CAUTION </a:t>
            </a:r>
            <a:r>
              <a:rPr lang="en-GB" dirty="0" smtClean="0">
                <a:solidFill>
                  <a:schemeClr val="bg1"/>
                </a:solidFill>
              </a:rPr>
              <a:t>hold the magnet with care – if it slips from your hand towards the metal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parts of the tube it could potentially cause significant damage. At very least use a magnet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covered in plastic.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AndyFrench\Documents\AF\Reference\Physics\06 Topics VI\13. Electromagnetism\Fine beam tube\Experiment 02 7-2-2017\P1180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00" y="0"/>
            <a:ext cx="10287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2880" y="233680"/>
            <a:ext cx="842264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To see the electron beam (which causes ionization of the low pressure Hydrogen, which in turn releases blue/purple frequency light) you will need </a:t>
            </a:r>
            <a:r>
              <a:rPr lang="en-GB" dirty="0" smtClean="0">
                <a:solidFill>
                  <a:schemeClr val="bg1"/>
                </a:solidFill>
              </a:rPr>
              <a:t>to </a:t>
            </a:r>
            <a:r>
              <a:rPr lang="en-GB" dirty="0" smtClean="0">
                <a:solidFill>
                  <a:schemeClr val="bg1"/>
                </a:solidFill>
              </a:rPr>
              <a:t>have very low light levels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 the laboratory.</a:t>
            </a: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To photograph the beam, set up a camera on a tripod inside a black ‘tent’ made from the black towel which comes with the kit.</a:t>
            </a:r>
          </a:p>
          <a:p>
            <a:endParaRPr lang="en-GB" dirty="0" smtClean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All the images in this presentation were shot using a </a:t>
            </a:r>
            <a:r>
              <a:rPr lang="en-GB" b="1" dirty="0" smtClean="0">
                <a:solidFill>
                  <a:schemeClr val="bg1"/>
                </a:solidFill>
              </a:rPr>
              <a:t>Panasonic </a:t>
            </a:r>
            <a:r>
              <a:rPr lang="en-GB" b="1" dirty="0" err="1" smtClean="0">
                <a:solidFill>
                  <a:schemeClr val="bg1"/>
                </a:solidFill>
              </a:rPr>
              <a:t>Lumix</a:t>
            </a:r>
            <a:r>
              <a:rPr lang="en-GB" b="1" dirty="0" smtClean="0">
                <a:solidFill>
                  <a:schemeClr val="bg1"/>
                </a:solidFill>
              </a:rPr>
              <a:t> TZ8 </a:t>
            </a:r>
            <a:r>
              <a:rPr lang="en-GB" dirty="0" smtClean="0">
                <a:solidFill>
                  <a:schemeClr val="bg1"/>
                </a:solidFill>
              </a:rPr>
              <a:t>in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‘Starry Night’ </a:t>
            </a:r>
            <a:r>
              <a:rPr lang="en-GB" dirty="0" smtClean="0">
                <a:solidFill>
                  <a:schemeClr val="bg1"/>
                </a:solidFill>
              </a:rPr>
              <a:t>mode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with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a 60s exposure. To reduce </a:t>
            </a:r>
            <a:r>
              <a:rPr lang="en-GB" dirty="0" smtClean="0">
                <a:solidFill>
                  <a:schemeClr val="bg1"/>
                </a:solidFill>
              </a:rPr>
              <a:t>camera shake </a:t>
            </a:r>
            <a:r>
              <a:rPr lang="en-GB" dirty="0" smtClean="0">
                <a:solidFill>
                  <a:schemeClr val="bg1"/>
                </a:solidFill>
              </a:rPr>
              <a:t>and initial lighting, use a 10s delay. This should be ample time to cover the equipment with the black cloth and turn off the laboratory lights!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17520" y="1237488"/>
            <a:ext cx="4078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Notice the beam often has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a significant spread. This is because there is likely to be a </a:t>
            </a:r>
            <a:r>
              <a:rPr lang="en-GB" dirty="0" smtClean="0">
                <a:solidFill>
                  <a:srgbClr val="FFFF00"/>
                </a:solidFill>
              </a:rPr>
              <a:t>spectrum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en-GB" dirty="0" smtClean="0">
                <a:solidFill>
                  <a:srgbClr val="FFFF00"/>
                </a:solidFill>
              </a:rPr>
              <a:t>of energies for the accelerated electrons, with mean </a:t>
            </a:r>
            <a:r>
              <a:rPr lang="en-GB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eV</a:t>
            </a:r>
            <a:r>
              <a:rPr lang="en-GB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GB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solidFill>
                  <a:srgbClr val="FFFF00"/>
                </a:solidFill>
              </a:rPr>
              <a:t>where </a:t>
            </a:r>
            <a:r>
              <a:rPr lang="en-GB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GB" dirty="0" smtClean="0">
                <a:solidFill>
                  <a:srgbClr val="FFFF00"/>
                </a:solidFill>
              </a:rPr>
              <a:t> is the accelerating potential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42516" y="2261616"/>
            <a:ext cx="10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Electron 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beam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23616" y="2840736"/>
            <a:ext cx="9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Cathode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749296" y="3029712"/>
            <a:ext cx="335280" cy="1706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268" y="365760"/>
            <a:ext cx="675826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Calculating the electron charge to mass ratio using a Fine Beam Tube</a:t>
            </a:r>
          </a:p>
          <a:p>
            <a:endParaRPr lang="en-GB" dirty="0" smtClean="0"/>
          </a:p>
          <a:p>
            <a:r>
              <a:rPr lang="en-GB" dirty="0" smtClean="0"/>
              <a:t>This experiment refers to the Fine Beam Tube model </a:t>
            </a:r>
          </a:p>
          <a:p>
            <a:r>
              <a:rPr lang="en-GB" dirty="0" smtClean="0"/>
              <a:t>number 555 58 </a:t>
            </a:r>
            <a:r>
              <a:rPr lang="en-GB" dirty="0" err="1" smtClean="0"/>
              <a:t>Baur</a:t>
            </a:r>
            <a:r>
              <a:rPr lang="en-GB" dirty="0" smtClean="0"/>
              <a:t> 2 </a:t>
            </a:r>
            <a:r>
              <a:rPr lang="en-GB" dirty="0" smtClean="0"/>
              <a:t>made by </a:t>
            </a:r>
            <a:r>
              <a:rPr lang="en-GB" dirty="0" err="1" smtClean="0">
                <a:hlinkClick r:id="rId3"/>
              </a:rPr>
              <a:t>Leybold</a:t>
            </a:r>
            <a:r>
              <a:rPr lang="en-GB" dirty="0" smtClean="0"/>
              <a:t>. </a:t>
            </a:r>
          </a:p>
          <a:p>
            <a:endParaRPr lang="en-GB" dirty="0" smtClean="0"/>
          </a:p>
          <a:p>
            <a:r>
              <a:rPr lang="en-GB" dirty="0" smtClean="0">
                <a:hlinkClick r:id="rId4"/>
              </a:rPr>
              <a:t>https://www.leybold-shop.co.uk/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6418580" y="1666875"/>
          <a:ext cx="2514600" cy="1709738"/>
        </p:xfrm>
        <a:graphic>
          <a:graphicData uri="http://schemas.openxmlformats.org/presentationml/2006/ole">
            <p:oleObj spid="_x0000_s58370" name="Equation" r:id="rId5" imgW="1320480" imgH="901440" progId="Equation.DSMT4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53556" y="1306068"/>
            <a:ext cx="1547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‘Actual’ values</a:t>
            </a:r>
          </a:p>
        </p:txBody>
      </p:sp>
      <p:pic>
        <p:nvPicPr>
          <p:cNvPr id="58371" name="Picture 3" descr="E:\AndyFrench\Documents\AF\Reference\Physics\06 Topics VI\13. Electromagnetism\Fine beam tube\Experiment 03 7-2-2017\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22420" y="3510280"/>
            <a:ext cx="5021580" cy="33477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6220" y="2446020"/>
            <a:ext cx="38252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Low pressure hydrogen gas inside a spherical </a:t>
            </a:r>
            <a:r>
              <a:rPr lang="en-GB" dirty="0" smtClean="0"/>
              <a:t>tube is ionized by a beam of electrons, which </a:t>
            </a:r>
            <a:r>
              <a:rPr lang="en-GB" dirty="0" smtClean="0"/>
              <a:t>are accelerated via a voltage of approximately 100V. A pair of Helmholtz coils (</a:t>
            </a:r>
            <a:r>
              <a:rPr lang="en-GB" dirty="0" smtClean="0"/>
              <a:t>solenoids) produce a highly uniform magnetic field which bends the beam into a circle. </a:t>
            </a:r>
          </a:p>
          <a:p>
            <a:endParaRPr lang="en-GB" dirty="0" smtClean="0"/>
          </a:p>
          <a:p>
            <a:r>
              <a:rPr lang="en-GB" dirty="0" smtClean="0"/>
              <a:t>If the accelerating voltage, the coil current and the beam radius are measured, it is possible to calculate from these parameters the electron charge to mass ratio</a:t>
            </a:r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2244725" y="5724208"/>
          <a:ext cx="605155" cy="418920"/>
        </p:xfrm>
        <a:graphic>
          <a:graphicData uri="http://schemas.openxmlformats.org/presentationml/2006/ole">
            <p:oleObj spid="_x0000_s58372" name="Equation" r:id="rId7" imgW="330120" imgH="228600" progId="Equation.DSMT4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316980" y="3695700"/>
            <a:ext cx="15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Electron beam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89320" y="4747260"/>
            <a:ext cx="9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Cathode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9820" y="5257800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Anode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0040" y="6187440"/>
            <a:ext cx="4716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6.3VAC heater, to generate free electrons, which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are then accelerated by a DC potential</a:t>
            </a:r>
            <a:endParaRPr lang="en-GB" dirty="0" smtClean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5394960" y="5356860"/>
            <a:ext cx="381000" cy="822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0" idx="1"/>
          </p:cNvCxnSpPr>
          <p:nvPr/>
        </p:nvCxnSpPr>
        <p:spPr>
          <a:xfrm flipH="1" flipV="1">
            <a:off x="5783580" y="5303520"/>
            <a:ext cx="396240" cy="13894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5897880" y="4960620"/>
            <a:ext cx="144780" cy="1447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AndyFrench\Documents\AF\Reference\Physics\06 Topics VI\13. Electromagnetism\Fine beam tube\Experiment 03 7-2-2017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7" y="541464"/>
            <a:ext cx="2121408" cy="1414272"/>
          </a:xfrm>
          <a:prstGeom prst="rect">
            <a:avLst/>
          </a:prstGeom>
          <a:noFill/>
        </p:spPr>
      </p:pic>
      <p:pic>
        <p:nvPicPr>
          <p:cNvPr id="12291" name="Picture 3" descr="E:\AndyFrench\Documents\AF\Reference\Physics\06 Topics VI\13. Electromagnetism\Fine beam tube\Experiment 03 7-2-2017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2592" y="543496"/>
            <a:ext cx="2121408" cy="1414272"/>
          </a:xfrm>
          <a:prstGeom prst="rect">
            <a:avLst/>
          </a:prstGeom>
          <a:noFill/>
        </p:spPr>
      </p:pic>
      <p:pic>
        <p:nvPicPr>
          <p:cNvPr id="12292" name="Picture 4" descr="E:\AndyFrench\Documents\AF\Reference\Physics\06 Topics VI\13. Electromagnetism\Fine beam tube\Experiment 03 7-2-2017\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75192"/>
            <a:ext cx="2121408" cy="1414272"/>
          </a:xfrm>
          <a:prstGeom prst="rect">
            <a:avLst/>
          </a:prstGeom>
          <a:noFill/>
        </p:spPr>
      </p:pic>
      <p:pic>
        <p:nvPicPr>
          <p:cNvPr id="12293" name="Picture 5" descr="E:\AndyFrench\Documents\AF\Reference\Physics\06 Topics VI\13. Electromagnetism\Fine beam tube\Experiment 03 7-2-2017\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4765" y="2183320"/>
            <a:ext cx="2121408" cy="1414272"/>
          </a:xfrm>
          <a:prstGeom prst="rect">
            <a:avLst/>
          </a:prstGeom>
          <a:noFill/>
        </p:spPr>
      </p:pic>
      <p:pic>
        <p:nvPicPr>
          <p:cNvPr id="12294" name="Picture 6" descr="E:\AndyFrench\Documents\AF\Reference\Physics\06 Topics VI\13. Electromagnetism\Fine beam tube\Experiment 03 7-2-2017\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7661" y="2189416"/>
            <a:ext cx="2121408" cy="1414272"/>
          </a:xfrm>
          <a:prstGeom prst="rect">
            <a:avLst/>
          </a:prstGeom>
          <a:noFill/>
        </p:spPr>
      </p:pic>
      <p:pic>
        <p:nvPicPr>
          <p:cNvPr id="12295" name="Picture 7" descr="E:\AndyFrench\Documents\AF\Reference\Physics\06 Topics VI\13. Electromagnetism\Fine beam tube\Experiment 03 7-2-2017\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2592" y="2183320"/>
            <a:ext cx="2121408" cy="1414272"/>
          </a:xfrm>
          <a:prstGeom prst="rect">
            <a:avLst/>
          </a:prstGeom>
          <a:noFill/>
        </p:spPr>
      </p:pic>
      <p:pic>
        <p:nvPicPr>
          <p:cNvPr id="12296" name="Picture 8" descr="E:\AndyFrench\Documents\AF\Reference\Physics\06 Topics VI\13. Electromagnetism\Fine beam tube\Experiment 03 7-2-2017\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804856"/>
            <a:ext cx="2121408" cy="1414272"/>
          </a:xfrm>
          <a:prstGeom prst="rect">
            <a:avLst/>
          </a:prstGeom>
          <a:noFill/>
        </p:spPr>
      </p:pic>
      <p:pic>
        <p:nvPicPr>
          <p:cNvPr id="12297" name="Picture 9" descr="E:\AndyFrench\Documents\AF\Reference\Physics\06 Topics VI\13. Electromagnetism\Fine beam tube\Experiment 03 7-2-2017\0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31021" y="3792664"/>
            <a:ext cx="2121408" cy="1414272"/>
          </a:xfrm>
          <a:prstGeom prst="rect">
            <a:avLst/>
          </a:prstGeom>
          <a:noFill/>
        </p:spPr>
      </p:pic>
      <p:pic>
        <p:nvPicPr>
          <p:cNvPr id="12298" name="Picture 10" descr="E:\AndyFrench\Documents\AF\Reference\Physics\06 Topics VI\13. Electromagnetism\Fine beam tube\Experiment 03 7-2-2017\0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69853" y="3810952"/>
            <a:ext cx="2121408" cy="1414272"/>
          </a:xfrm>
          <a:prstGeom prst="rect">
            <a:avLst/>
          </a:prstGeom>
          <a:noFill/>
        </p:spPr>
      </p:pic>
      <p:pic>
        <p:nvPicPr>
          <p:cNvPr id="12299" name="Picture 11" descr="E:\AndyFrench\Documents\AF\Reference\Physics\06 Topics VI\13. Electromagnetism\Fine beam tube\Experiment 03 7-2-2017\1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2592" y="3823144"/>
            <a:ext cx="2121408" cy="1414272"/>
          </a:xfrm>
          <a:prstGeom prst="rect">
            <a:avLst/>
          </a:prstGeom>
          <a:noFill/>
        </p:spPr>
      </p:pic>
      <p:pic>
        <p:nvPicPr>
          <p:cNvPr id="12300" name="Picture 12" descr="E:\AndyFrench\Documents\AF\Reference\Physics\06 Topics VI\13. Electromagnetism\Fine beam tube\Experiment 03 7-2-2017\1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443728"/>
            <a:ext cx="2121408" cy="1414272"/>
          </a:xfrm>
          <a:prstGeom prst="rect">
            <a:avLst/>
          </a:prstGeom>
          <a:noFill/>
        </p:spPr>
      </p:pic>
      <p:pic>
        <p:nvPicPr>
          <p:cNvPr id="12301" name="Picture 13" descr="E:\AndyFrench\Documents\AF\Reference\Physics\06 Topics VI\13. Electromagnetism\Fine beam tube\Experiment 03 7-2-2017\1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40864" y="5443728"/>
            <a:ext cx="2121408" cy="1414272"/>
          </a:xfrm>
          <a:prstGeom prst="rect">
            <a:avLst/>
          </a:prstGeom>
          <a:noFill/>
        </p:spPr>
      </p:pic>
      <p:pic>
        <p:nvPicPr>
          <p:cNvPr id="12302" name="Picture 14" descr="E:\AndyFrench\Documents\AF\Reference\Physics\06 Topics VI\13. Electromagnetism\Fine beam tube\Experiment 03 7-2-2017\1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81728" y="5443728"/>
            <a:ext cx="2121408" cy="1414272"/>
          </a:xfrm>
          <a:prstGeom prst="rect">
            <a:avLst/>
          </a:prstGeom>
          <a:noFill/>
        </p:spPr>
      </p:pic>
      <p:pic>
        <p:nvPicPr>
          <p:cNvPr id="12303" name="Picture 15" descr="E:\AndyFrench\Documents\AF\Reference\Physics\06 Topics VI\13. Electromagnetism\Fine beam tube\Experiment 03 7-2-2017\14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22592" y="5443728"/>
            <a:ext cx="2121408" cy="141427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669536" y="1635760"/>
            <a:ext cx="2042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01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0.689A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0.0594m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34784" y="1641856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02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1.270A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0.0339m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288" y="3281680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03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1.108A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0.0400m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59152" y="3293872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04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1.045A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0.0424m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6112" y="3299968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05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0.997A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0.0448m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01453" y="3287776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06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0.947A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0.0469m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96" y="4933696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07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0.905A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0.0490m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46960" y="4945888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08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0.845A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0.0528m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93920" y="4951984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09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0.793A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0.0551m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89261" y="4939792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10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0.744A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0.0569m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288" y="6562713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11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0.700A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0.0593m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59152" y="6574905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12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0.657A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0.0588m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06112" y="6581001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13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0.882A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0.0497m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01453" y="6568809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FF00"/>
                </a:solidFill>
              </a:rPr>
              <a:t>14 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200" dirty="0" smtClean="0">
                <a:solidFill>
                  <a:srgbClr val="FFFF00"/>
                </a:solidFill>
              </a:rPr>
              <a:t> = 1.151A    </a:t>
            </a:r>
            <a:r>
              <a:rPr lang="en-GB" sz="1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200" dirty="0" smtClean="0">
                <a:solidFill>
                  <a:srgbClr val="FFFF00"/>
                </a:solidFill>
              </a:rPr>
              <a:t> = 0.0358m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80" y="67056"/>
            <a:ext cx="47167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Using a </a:t>
            </a:r>
            <a:r>
              <a:rPr lang="en-GB" b="1" dirty="0" smtClean="0"/>
              <a:t>potentiometer to vary the</a:t>
            </a:r>
          </a:p>
          <a:p>
            <a:r>
              <a:rPr lang="en-GB" b="1" dirty="0" smtClean="0"/>
              <a:t>Helmholtz coil current, and hence magnetic field </a:t>
            </a:r>
            <a:r>
              <a:rPr lang="en-GB" b="1" dirty="0" smtClean="0"/>
              <a:t>strength, and therefore the beam radius</a:t>
            </a:r>
            <a:endParaRPr lang="en-GB" b="1" dirty="0" smtClean="0"/>
          </a:p>
          <a:p>
            <a:endParaRPr lang="en-GB" sz="1200" dirty="0" smtClean="0"/>
          </a:p>
          <a:p>
            <a:r>
              <a:rPr lang="en-GB" sz="1200" dirty="0" smtClean="0"/>
              <a:t>NOTE</a:t>
            </a:r>
            <a:r>
              <a:rPr lang="en-GB" sz="1200" dirty="0" smtClean="0"/>
              <a:t>: Power supply </a:t>
            </a:r>
            <a:r>
              <a:rPr lang="en-GB" sz="1200" dirty="0" smtClean="0"/>
              <a:t>and </a:t>
            </a:r>
            <a:r>
              <a:rPr lang="en-GB" sz="1200" dirty="0" smtClean="0"/>
              <a:t>variable resistor </a:t>
            </a:r>
            <a:r>
              <a:rPr lang="en-GB" sz="1200" dirty="0" smtClean="0"/>
              <a:t>settings </a:t>
            </a:r>
            <a:r>
              <a:rPr lang="en-GB" sz="1200" dirty="0" smtClean="0"/>
              <a:t>for ES</a:t>
            </a:r>
          </a:p>
          <a:p>
            <a:r>
              <a:rPr lang="en-GB" sz="1200" dirty="0" smtClean="0"/>
              <a:t>deflection were unmodified. However, the voltage across the power supply was observed to change slightly (between 169 and 176V DC</a:t>
            </a:r>
            <a:r>
              <a:rPr lang="en-GB" sz="1200" dirty="0" smtClean="0"/>
              <a:t>).</a:t>
            </a:r>
          </a:p>
          <a:p>
            <a:r>
              <a:rPr lang="en-GB" sz="1200" dirty="0" smtClean="0"/>
              <a:t>The power supply </a:t>
            </a:r>
            <a:r>
              <a:rPr lang="en-GB" sz="1200" dirty="0" smtClean="0"/>
              <a:t>voltage </a:t>
            </a:r>
            <a:r>
              <a:rPr lang="en-GB" sz="1200" dirty="0" smtClean="0"/>
              <a:t>was recorded </a:t>
            </a:r>
            <a:r>
              <a:rPr lang="en-GB" sz="1200" dirty="0" smtClean="0"/>
              <a:t>for each of the </a:t>
            </a:r>
            <a:r>
              <a:rPr lang="en-GB" sz="1200" dirty="0" smtClean="0"/>
              <a:t>fourteen experiments, and this variable result was used in the calculations.</a:t>
            </a:r>
            <a:endParaRPr lang="en-GB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E:\AndyFrench\Documents\AF\Reference\Physics\06 Topics VI\13. Electromagnetism\Fine beam tube\AF setup P5 Feb-2017\Experiment 03 7-2-2017\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7313868" y="5625195"/>
            <a:ext cx="17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Experiment # 07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185262" y="1392795"/>
            <a:ext cx="3033870" cy="30338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92302" y="3003592"/>
            <a:ext cx="5365287" cy="1816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0850" y="300963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14.9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7152" y="2348084"/>
            <a:ext cx="1450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min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8.43cm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93675" y="6210300"/>
          <a:ext cx="2740025" cy="577850"/>
        </p:xfrm>
        <a:graphic>
          <a:graphicData uri="http://schemas.openxmlformats.org/presentationml/2006/ole">
            <p:oleObj spid="_x0000_s13314" name="Equation" r:id="rId4" imgW="1866600" imgH="393480" progId="Equation.DSMT4">
              <p:embed/>
            </p:oleObj>
          </a:graphicData>
        </a:graphic>
      </p:graphicFrame>
      <p:sp>
        <p:nvSpPr>
          <p:cNvPr id="20" name="Oval 19"/>
          <p:cNvSpPr>
            <a:spLocks noChangeAspect="1"/>
          </p:cNvSpPr>
          <p:nvPr/>
        </p:nvSpPr>
        <p:spPr>
          <a:xfrm>
            <a:off x="3186258" y="1156625"/>
            <a:ext cx="3535490" cy="35354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5665079" y="768574"/>
            <a:ext cx="1483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max diameter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= 9.82cm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3459163" y="6186488"/>
          <a:ext cx="2776537" cy="577850"/>
        </p:xfrm>
        <a:graphic>
          <a:graphicData uri="http://schemas.openxmlformats.org/presentationml/2006/ole">
            <p:oleObj spid="_x0000_s13315" name="Equation" r:id="rId5" imgW="1892160" imgH="393480" progId="Equation.DSMT4">
              <p:embed/>
            </p:oleObj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7986713" y="6373813"/>
          <a:ext cx="1081087" cy="261937"/>
        </p:xfrm>
        <a:graphic>
          <a:graphicData uri="http://schemas.openxmlformats.org/presentationml/2006/ole">
            <p:oleObj spid="_x0000_s13316" name="Equation" r:id="rId6" imgW="736560" imgH="17748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37744" y="225552"/>
            <a:ext cx="429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Using </a:t>
            </a:r>
            <a:r>
              <a:rPr lang="en-GB" b="1" dirty="0" smtClean="0">
                <a:solidFill>
                  <a:schemeClr val="bg1"/>
                </a:solidFill>
              </a:rPr>
              <a:t>PowerPoint</a:t>
            </a:r>
            <a:r>
              <a:rPr lang="en-GB" dirty="0" smtClean="0">
                <a:solidFill>
                  <a:schemeClr val="bg1"/>
                </a:solidFill>
              </a:rPr>
              <a:t> to measure beam radius </a:t>
            </a:r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50608" y="1749552"/>
            <a:ext cx="178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PowerPoint scale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6461760" y="1383792"/>
            <a:ext cx="707136" cy="5120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94560" y="993648"/>
            <a:ext cx="1534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Overlay circles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 PowerPoint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3078480" y="1603248"/>
            <a:ext cx="396240" cy="32918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9248" y="5382768"/>
            <a:ext cx="591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Calculate minimum and maximum circle radii,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noting radius of tube is 0.08m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95015" cy="253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571294" y="2549723"/>
            <a:ext cx="35422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Beam radius is taken as the</a:t>
            </a:r>
          </a:p>
          <a:p>
            <a:r>
              <a:rPr lang="en-GB" dirty="0" smtClean="0"/>
              <a:t>mean average of the max and min</a:t>
            </a:r>
          </a:p>
          <a:p>
            <a:r>
              <a:rPr lang="en-GB" dirty="0" smtClean="0"/>
              <a:t>measured radii. The error is defined</a:t>
            </a:r>
          </a:p>
          <a:p>
            <a:r>
              <a:rPr lang="en-GB" dirty="0" smtClean="0"/>
              <a:t>as half the difference between these </a:t>
            </a:r>
            <a:r>
              <a:rPr lang="en-GB" dirty="0" smtClean="0"/>
              <a:t>radii.</a:t>
            </a:r>
          </a:p>
          <a:p>
            <a:endParaRPr lang="en-GB" dirty="0" smtClean="0"/>
          </a:p>
          <a:p>
            <a:r>
              <a:rPr lang="en-GB" dirty="0" smtClean="0"/>
              <a:t>Errors in voltage and current</a:t>
            </a:r>
          </a:p>
          <a:p>
            <a:r>
              <a:rPr lang="en-GB" dirty="0" smtClean="0"/>
              <a:t>measurements were inferred</a:t>
            </a:r>
          </a:p>
          <a:p>
            <a:r>
              <a:rPr lang="en-GB" dirty="0" smtClean="0"/>
              <a:t>by eye from the fluctuations</a:t>
            </a:r>
          </a:p>
          <a:p>
            <a:r>
              <a:rPr lang="en-GB" dirty="0" smtClean="0"/>
              <a:t>in the </a:t>
            </a:r>
            <a:r>
              <a:rPr lang="en-GB" dirty="0" err="1" smtClean="0"/>
              <a:t>multimeter</a:t>
            </a:r>
            <a:r>
              <a:rPr lang="en-GB" dirty="0" smtClean="0"/>
              <a:t> readings.</a:t>
            </a:r>
          </a:p>
          <a:p>
            <a:endParaRPr lang="en-GB" dirty="0" smtClean="0"/>
          </a:p>
          <a:p>
            <a:r>
              <a:rPr lang="en-GB" dirty="0" smtClean="0"/>
              <a:t>Error boxes correspond to the full range </a:t>
            </a:r>
            <a:r>
              <a:rPr lang="en-GB" dirty="0" smtClean="0"/>
              <a:t>of possible values (i.e. upper and lower bou</a:t>
            </a:r>
            <a:r>
              <a:rPr lang="en-GB" dirty="0" smtClean="0"/>
              <a:t>nds) </a:t>
            </a:r>
            <a:r>
              <a:rPr lang="en-GB" dirty="0" smtClean="0"/>
              <a:t>given the stated errors.</a:t>
            </a:r>
            <a:endParaRPr lang="en-GB" dirty="0" smtClean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8420"/>
            <a:ext cx="5676155" cy="42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598420"/>
            <a:ext cx="5676155" cy="42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34409" cy="252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84292" y="3232404"/>
            <a:ext cx="363009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With ‘0.57 fudge factor’</a:t>
            </a:r>
          </a:p>
          <a:p>
            <a:endParaRPr lang="en-GB" dirty="0" smtClean="0"/>
          </a:p>
          <a:p>
            <a:r>
              <a:rPr lang="en-GB" dirty="0" smtClean="0"/>
              <a:t>i.e. assume the accelerating</a:t>
            </a:r>
          </a:p>
          <a:p>
            <a:r>
              <a:rPr lang="en-GB" dirty="0" smtClean="0"/>
              <a:t>potential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GB" dirty="0" smtClean="0"/>
              <a:t> is actually 57%</a:t>
            </a:r>
          </a:p>
          <a:p>
            <a:r>
              <a:rPr lang="en-GB" dirty="0" smtClean="0"/>
              <a:t>of the voltage across the power</a:t>
            </a:r>
          </a:p>
          <a:p>
            <a:r>
              <a:rPr lang="en-GB" dirty="0" smtClean="0"/>
              <a:t>supply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GB" dirty="0" smtClean="0"/>
              <a:t>This is proposed as the most obvious</a:t>
            </a:r>
          </a:p>
          <a:p>
            <a:r>
              <a:rPr lang="en-GB" dirty="0" smtClean="0"/>
              <a:t>source of discrepancy between</a:t>
            </a:r>
          </a:p>
          <a:p>
            <a:r>
              <a:rPr lang="en-GB" dirty="0" smtClean="0"/>
              <a:t>the measured and predicted</a:t>
            </a:r>
          </a:p>
          <a:p>
            <a:r>
              <a:rPr lang="en-GB" dirty="0" smtClean="0"/>
              <a:t>lines.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"/>
            <a:ext cx="6204170" cy="465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050280" y="3215640"/>
            <a:ext cx="28421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With ‘</a:t>
            </a:r>
            <a:r>
              <a:rPr lang="en-GB" dirty="0" smtClean="0"/>
              <a:t>0.595 </a:t>
            </a:r>
            <a:r>
              <a:rPr lang="en-GB" dirty="0" smtClean="0"/>
              <a:t>fudge factor’</a:t>
            </a:r>
          </a:p>
          <a:p>
            <a:endParaRPr lang="en-GB" dirty="0" smtClean="0"/>
          </a:p>
          <a:p>
            <a:r>
              <a:rPr lang="en-GB" dirty="0" smtClean="0"/>
              <a:t>i.e. assume the accelerating</a:t>
            </a:r>
          </a:p>
          <a:p>
            <a:r>
              <a:rPr lang="en-GB" dirty="0" smtClean="0"/>
              <a:t>potential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GB" dirty="0" smtClean="0"/>
              <a:t> is actually </a:t>
            </a:r>
            <a:r>
              <a:rPr lang="en-GB" dirty="0" smtClean="0"/>
              <a:t>59.5%</a:t>
            </a:r>
            <a:endParaRPr lang="en-GB" dirty="0" smtClean="0"/>
          </a:p>
          <a:p>
            <a:r>
              <a:rPr lang="en-GB" dirty="0" smtClean="0"/>
              <a:t>of the voltage across the </a:t>
            </a:r>
            <a:r>
              <a:rPr lang="en-GB" dirty="0" smtClean="0"/>
              <a:t>power supply.</a:t>
            </a:r>
          </a:p>
          <a:p>
            <a:endParaRPr lang="en-GB" dirty="0" smtClean="0"/>
          </a:p>
          <a:p>
            <a:r>
              <a:rPr lang="en-GB" dirty="0" smtClean="0"/>
              <a:t>This is proposed as the most obvious source of discrepancy between</a:t>
            </a:r>
          </a:p>
          <a:p>
            <a:r>
              <a:rPr lang="en-GB" dirty="0" smtClean="0"/>
              <a:t>the measured and predicted</a:t>
            </a:r>
          </a:p>
          <a:p>
            <a:r>
              <a:rPr lang="en-GB" dirty="0" smtClean="0"/>
              <a:t>lines.</a:t>
            </a:r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01040" y="5059680"/>
            <a:ext cx="199400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</a:t>
            </a:r>
            <a:r>
              <a:rPr lang="en-GB" dirty="0" smtClean="0"/>
              <a:t>he ratio of the</a:t>
            </a:r>
          </a:p>
          <a:p>
            <a:r>
              <a:rPr lang="en-GB" dirty="0" smtClean="0"/>
              <a:t>measured to actual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e/m</a:t>
            </a:r>
            <a:r>
              <a:rPr lang="en-GB" dirty="0" smtClean="0"/>
              <a:t> value </a:t>
            </a:r>
            <a:r>
              <a:rPr lang="en-GB" dirty="0" smtClean="0"/>
              <a:t>is:</a:t>
            </a:r>
            <a:r>
              <a:rPr lang="en-GB" dirty="0" smtClean="0"/>
              <a:t> </a:t>
            </a:r>
          </a:p>
          <a:p>
            <a:r>
              <a:rPr lang="en-GB" dirty="0" smtClean="0"/>
              <a:t>1.76/2.96 = 0.595</a:t>
            </a:r>
          </a:p>
          <a:p>
            <a:endParaRPr lang="en-GB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500" y="97948"/>
            <a:ext cx="3238500" cy="243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4389120" y="2750820"/>
            <a:ext cx="1668780" cy="647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" y="76200"/>
            <a:ext cx="10978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Summary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282259" y="458471"/>
          <a:ext cx="1691322" cy="644902"/>
        </p:xfrm>
        <a:graphic>
          <a:graphicData uri="http://schemas.openxmlformats.org/presentationml/2006/ole">
            <p:oleObj spid="_x0000_s60418" name="Equation" r:id="rId3" imgW="1028520" imgH="393480" progId="Equation.DSMT4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72641" y="373380"/>
            <a:ext cx="6675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indeed yields a fairly straight line with significant correlation, although the</a:t>
            </a:r>
            <a:r>
              <a:rPr lang="en-GB" sz="1600" dirty="0" smtClean="0"/>
              <a:t> </a:t>
            </a:r>
            <a:r>
              <a:rPr lang="en-GB" sz="1600" dirty="0" smtClean="0"/>
              <a:t>measured gradient of 2.96 x 10</a:t>
            </a:r>
            <a:r>
              <a:rPr lang="en-GB" sz="1600" baseline="30000" dirty="0" smtClean="0"/>
              <a:t>11</a:t>
            </a:r>
            <a:r>
              <a:rPr lang="en-GB" sz="1600" dirty="0" smtClean="0"/>
              <a:t> C/kg </a:t>
            </a:r>
            <a:r>
              <a:rPr lang="en-GB" sz="1600" dirty="0" smtClean="0"/>
              <a:t>differs quite significantly </a:t>
            </a:r>
            <a:r>
              <a:rPr lang="en-GB" sz="1600" dirty="0" smtClean="0"/>
              <a:t>from the predicted value </a:t>
            </a:r>
            <a:r>
              <a:rPr lang="en-GB" sz="1600" dirty="0" smtClean="0"/>
              <a:t>of </a:t>
            </a:r>
            <a:r>
              <a:rPr lang="en-GB" sz="1600" dirty="0" smtClean="0"/>
              <a:t>1.76 </a:t>
            </a:r>
            <a:r>
              <a:rPr lang="en-GB" sz="1600" dirty="0" smtClean="0"/>
              <a:t>x 10</a:t>
            </a:r>
            <a:r>
              <a:rPr lang="en-GB" sz="1600" baseline="30000" dirty="0" smtClean="0"/>
              <a:t>11</a:t>
            </a:r>
            <a:r>
              <a:rPr lang="en-GB" sz="1600" dirty="0" smtClean="0"/>
              <a:t> </a:t>
            </a:r>
            <a:r>
              <a:rPr lang="en-GB" sz="1600" dirty="0" smtClean="0"/>
              <a:t>C/kg.</a:t>
            </a:r>
            <a:endParaRPr lang="en-GB" sz="1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98120" y="1307247"/>
            <a:ext cx="896112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The most likely source of error is that the actual accelerating voltage is </a:t>
            </a:r>
            <a:r>
              <a:rPr lang="en-GB" sz="1600" i="1" dirty="0" smtClean="0"/>
              <a:t>much</a:t>
            </a:r>
            <a:r>
              <a:rPr lang="en-GB" sz="1600" dirty="0" smtClean="0"/>
              <a:t> </a:t>
            </a:r>
            <a:r>
              <a:rPr lang="en-GB" sz="1600" i="1" dirty="0" smtClean="0"/>
              <a:t>less</a:t>
            </a:r>
            <a:r>
              <a:rPr lang="en-GB" sz="1600" dirty="0" smtClean="0"/>
              <a:t> than the </a:t>
            </a:r>
            <a:r>
              <a:rPr lang="en-GB" sz="1600" dirty="0" smtClean="0"/>
              <a:t>measured voltage across the terminals. i.e. there is a significant internal resistance.</a:t>
            </a:r>
          </a:p>
          <a:p>
            <a:endParaRPr lang="en-GB" sz="1600" dirty="0" smtClean="0"/>
          </a:p>
          <a:p>
            <a:r>
              <a:rPr lang="en-GB" sz="1600" dirty="0" smtClean="0"/>
              <a:t>Off-axis magnetic field degradation or Relativistic effects are not thought to be as important.</a:t>
            </a:r>
            <a:endParaRPr lang="en-GB" sz="1600" dirty="0" smtClean="0"/>
          </a:p>
          <a:p>
            <a:endParaRPr lang="en-GB" sz="1600" dirty="0" smtClean="0"/>
          </a:p>
          <a:p>
            <a:r>
              <a:rPr lang="en-GB" sz="1600" dirty="0" smtClean="0"/>
              <a:t>Multiplying the measured </a:t>
            </a: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e/m</a:t>
            </a:r>
            <a:r>
              <a:rPr lang="en-GB" sz="1600" dirty="0" smtClean="0"/>
              <a:t> by 0.595 results in the actual value, i.e. an</a:t>
            </a:r>
          </a:p>
          <a:p>
            <a:r>
              <a:rPr lang="en-GB" sz="1600" dirty="0" smtClean="0"/>
              <a:t>expected voltage loss of 40.5%. Note a loss factor (‘fudge factor’!) of 0.57 actually gives a slightly</a:t>
            </a:r>
          </a:p>
          <a:p>
            <a:r>
              <a:rPr lang="en-GB" sz="1600" dirty="0" smtClean="0"/>
              <a:t>better agreement of the measured data with the predicted line, although the gradient differs slightly from the predicted </a:t>
            </a: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e/m </a:t>
            </a:r>
            <a:r>
              <a:rPr lang="en-GB" sz="1600" dirty="0" smtClean="0"/>
              <a:t>value.</a:t>
            </a:r>
          </a:p>
          <a:p>
            <a:endParaRPr lang="en-GB" sz="1600" dirty="0" smtClean="0"/>
          </a:p>
          <a:p>
            <a:r>
              <a:rPr lang="en-GB" sz="1600" dirty="0" smtClean="0"/>
              <a:t>The beam was rarely thin, indicating a range of electron energies at the point of emission. This might augment the ‘internal resistance’ hypothesis for a modification of </a:t>
            </a: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GB" sz="1600" dirty="0" smtClean="0"/>
              <a:t>, although this effects is reflected in</a:t>
            </a:r>
          </a:p>
          <a:p>
            <a:r>
              <a:rPr lang="en-GB" sz="1600" dirty="0" smtClean="0"/>
              <a:t>the error bars.</a:t>
            </a:r>
          </a:p>
          <a:p>
            <a:endParaRPr lang="en-GB" sz="1600" b="1" dirty="0" smtClean="0"/>
          </a:p>
          <a:p>
            <a:r>
              <a:rPr lang="en-GB" sz="1600" b="1" dirty="0" smtClean="0"/>
              <a:t>Further investigation:</a:t>
            </a:r>
          </a:p>
          <a:p>
            <a:endParaRPr lang="en-GB" sz="1000" dirty="0" smtClean="0"/>
          </a:p>
          <a:p>
            <a:pPr>
              <a:buFont typeface="Arial" pitchFamily="34" charset="0"/>
              <a:buChar char="•"/>
            </a:pPr>
            <a:r>
              <a:rPr lang="en-GB" sz="1600" dirty="0" smtClean="0"/>
              <a:t> Change the power supply, perhaps using a higher voltage (up to perhaps 250V). Do </a:t>
            </a:r>
            <a:r>
              <a:rPr lang="en-GB" sz="1600" i="1" dirty="0" err="1" smtClean="0">
                <a:latin typeface="Times New Roman" pitchFamily="18" charset="0"/>
                <a:cs typeface="Times New Roman" pitchFamily="18" charset="0"/>
              </a:rPr>
              <a:t>x,y</a:t>
            </a:r>
            <a:endParaRPr lang="en-GB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600" dirty="0" smtClean="0"/>
              <a:t>  values lie on the same line as in this experiment? Is the voltage loss systematic?</a:t>
            </a:r>
          </a:p>
          <a:p>
            <a:pPr>
              <a:buFont typeface="Arial" pitchFamily="34" charset="0"/>
              <a:buChar char="•"/>
            </a:pPr>
            <a:r>
              <a:rPr lang="en-GB" sz="1600" dirty="0" smtClean="0"/>
              <a:t> Find some mechanism for directly measuring the accelerating potential. Can the anticipated 40.5% loss    </a:t>
            </a:r>
          </a:p>
          <a:p>
            <a:r>
              <a:rPr lang="en-GB" sz="1600" dirty="0" smtClean="0"/>
              <a:t> </a:t>
            </a:r>
            <a:r>
              <a:rPr lang="en-GB" sz="1600" dirty="0" smtClean="0"/>
              <a:t> be calculated independently?</a:t>
            </a:r>
          </a:p>
          <a:p>
            <a:pPr>
              <a:buFont typeface="Arial" pitchFamily="34" charset="0"/>
              <a:buChar char="•"/>
            </a:pPr>
            <a:r>
              <a:rPr lang="en-GB" sz="1600" dirty="0" smtClean="0"/>
              <a:t> Note </a:t>
            </a:r>
            <a:r>
              <a:rPr lang="en-GB" sz="1600" dirty="0" err="1" smtClean="0"/>
              <a:t>Leybold</a:t>
            </a:r>
            <a:r>
              <a:rPr lang="en-GB" sz="1600" dirty="0" smtClean="0"/>
              <a:t> have upgraded the equipment over the years. Perhaps the internal resistance / spectrum    </a:t>
            </a:r>
          </a:p>
          <a:p>
            <a:r>
              <a:rPr lang="en-GB" sz="1600" dirty="0" smtClean="0"/>
              <a:t> </a:t>
            </a:r>
            <a:r>
              <a:rPr lang="en-GB" sz="1600" dirty="0" smtClean="0"/>
              <a:t> of electron energies issue has been fixed? It might be worth contacting </a:t>
            </a:r>
            <a:r>
              <a:rPr lang="en-GB" sz="1600" dirty="0" err="1" smtClean="0"/>
              <a:t>Leybold</a:t>
            </a:r>
            <a:r>
              <a:rPr lang="en-GB" sz="1600" dirty="0" smtClean="0"/>
              <a:t> directly.</a:t>
            </a:r>
          </a:p>
          <a:p>
            <a:endParaRPr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AndyFrench\Documents\AF\Reference\Physics\06 Topics VI\13. Electromagnetism\Fine beam tube\Experiment 03 7-2-2017\P1180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9120" y="327660"/>
            <a:ext cx="1764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To be continued!</a:t>
            </a:r>
            <a:endParaRPr lang="en-GB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87680" y="658368"/>
            <a:ext cx="2880000" cy="2880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219200" y="481584"/>
            <a:ext cx="743712" cy="3596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1213104" y="554736"/>
            <a:ext cx="585216" cy="2987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1956816" y="2145792"/>
            <a:ext cx="1359408" cy="310896"/>
          </a:xfrm>
          <a:prstGeom prst="line">
            <a:avLst/>
          </a:prstGeom>
          <a:ln w="25400">
            <a:solidFill>
              <a:srgbClr val="FF0000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424178" y="289813"/>
          <a:ext cx="264414" cy="323173"/>
        </p:xfrm>
        <a:graphic>
          <a:graphicData uri="http://schemas.openxmlformats.org/presentationml/2006/ole">
            <p:oleObj spid="_x0000_s27650" name="Equation" r:id="rId3" imgW="114120" imgH="139680" progId="Equation.DSMT4">
              <p:embed/>
            </p:oleObj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1219200" y="847344"/>
            <a:ext cx="268224" cy="4754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274064" y="950976"/>
            <a:ext cx="268224" cy="4754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347216" y="1078992"/>
            <a:ext cx="268224" cy="4754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588961" y="1012635"/>
          <a:ext cx="704850" cy="498475"/>
        </p:xfrm>
        <a:graphic>
          <a:graphicData uri="http://schemas.openxmlformats.org/presentationml/2006/ole">
            <p:oleObj spid="_x0000_s27651" name="Equation" r:id="rId4" imgW="304560" imgH="215640" progId="Equation.DSMT4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2575687" y="1979422"/>
          <a:ext cx="265113" cy="293688"/>
        </p:xfrm>
        <a:graphic>
          <a:graphicData uri="http://schemas.openxmlformats.org/presentationml/2006/ole">
            <p:oleObj spid="_x0000_s27652" name="Equation" r:id="rId5" imgW="114120" imgH="126720" progId="Equation.DSMT4">
              <p:embed/>
            </p:oleObj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615440" y="1554480"/>
            <a:ext cx="353568" cy="591312"/>
          </a:xfrm>
          <a:prstGeom prst="line">
            <a:avLst/>
          </a:prstGeom>
          <a:ln w="25400">
            <a:solidFill>
              <a:srgbClr val="FF0000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lowchart: Summing Junction 19"/>
          <p:cNvSpPr/>
          <p:nvPr/>
        </p:nvSpPr>
        <p:spPr>
          <a:xfrm>
            <a:off x="2700528" y="329184"/>
            <a:ext cx="347472" cy="353568"/>
          </a:xfrm>
          <a:prstGeom prst="flowChartSummingJuncti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3036888" y="341313"/>
          <a:ext cx="354012" cy="352425"/>
        </p:xfrm>
        <a:graphic>
          <a:graphicData uri="http://schemas.openxmlformats.org/presentationml/2006/ole">
            <p:oleObj spid="_x0000_s27653" name="Equation" r:id="rId6" imgW="152280" imgH="152280" progId="Equation.DSMT4">
              <p:embed/>
            </p:oleObj>
          </a:graphicData>
        </a:graphic>
      </p:graphicFrame>
      <p:sp>
        <p:nvSpPr>
          <p:cNvPr id="22" name="Flowchart: Summing Junction 21"/>
          <p:cNvSpPr/>
          <p:nvPr/>
        </p:nvSpPr>
        <p:spPr>
          <a:xfrm>
            <a:off x="957072" y="2310384"/>
            <a:ext cx="347472" cy="353568"/>
          </a:xfrm>
          <a:prstGeom prst="flowChartSummingJuncti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1293432" y="2322513"/>
          <a:ext cx="354012" cy="352425"/>
        </p:xfrm>
        <a:graphic>
          <a:graphicData uri="http://schemas.openxmlformats.org/presentationml/2006/ole">
            <p:oleObj spid="_x0000_s27654" name="Equation" r:id="rId7" imgW="152280" imgH="152280" progId="Equation.DSMT4">
              <p:embed/>
            </p:oleObj>
          </a:graphicData>
        </a:graphic>
      </p:graphicFrame>
      <p:sp>
        <p:nvSpPr>
          <p:cNvPr id="26" name="Flowchart: Summing Junction 25"/>
          <p:cNvSpPr/>
          <p:nvPr/>
        </p:nvSpPr>
        <p:spPr>
          <a:xfrm>
            <a:off x="2298192" y="1456944"/>
            <a:ext cx="347472" cy="353568"/>
          </a:xfrm>
          <a:prstGeom prst="flowChartSummingJuncti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2634552" y="1469073"/>
          <a:ext cx="354012" cy="352425"/>
        </p:xfrm>
        <a:graphic>
          <a:graphicData uri="http://schemas.openxmlformats.org/presentationml/2006/ole">
            <p:oleObj spid="_x0000_s27655" name="Equation" r:id="rId8" imgW="152280" imgH="152280" progId="Equation.DSMT4">
              <p:embed/>
            </p:oleObj>
          </a:graphicData>
        </a:graphic>
      </p:graphicFrame>
      <p:sp>
        <p:nvSpPr>
          <p:cNvPr id="28" name="Flowchart: Summing Junction 27"/>
          <p:cNvSpPr/>
          <p:nvPr/>
        </p:nvSpPr>
        <p:spPr>
          <a:xfrm>
            <a:off x="1804416" y="2859024"/>
            <a:ext cx="347472" cy="353568"/>
          </a:xfrm>
          <a:prstGeom prst="flowChartSummingJuncti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9" name="Object 5"/>
          <p:cNvGraphicFramePr>
            <a:graphicFrameLocks noChangeAspect="1"/>
          </p:cNvGraphicFramePr>
          <p:nvPr/>
        </p:nvGraphicFramePr>
        <p:xfrm>
          <a:off x="2140776" y="2871153"/>
          <a:ext cx="354012" cy="352425"/>
        </p:xfrm>
        <a:graphic>
          <a:graphicData uri="http://schemas.openxmlformats.org/presentationml/2006/ole">
            <p:oleObj spid="_x0000_s27656" name="Equation" r:id="rId9" imgW="152280" imgH="152280" progId="Equation.DSMT4">
              <p:embed/>
            </p:oleObj>
          </a:graphicData>
        </a:graphic>
      </p:graphicFrame>
      <p:sp>
        <p:nvSpPr>
          <p:cNvPr id="30" name="Flowchart: Summing Junction 29"/>
          <p:cNvSpPr/>
          <p:nvPr/>
        </p:nvSpPr>
        <p:spPr>
          <a:xfrm>
            <a:off x="707136" y="1517904"/>
            <a:ext cx="347472" cy="353568"/>
          </a:xfrm>
          <a:prstGeom prst="flowChartSummingJuncti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1" name="Object 5"/>
          <p:cNvGraphicFramePr>
            <a:graphicFrameLocks noChangeAspect="1"/>
          </p:cNvGraphicFramePr>
          <p:nvPr/>
        </p:nvGraphicFramePr>
        <p:xfrm>
          <a:off x="1043496" y="1530033"/>
          <a:ext cx="354012" cy="352425"/>
        </p:xfrm>
        <a:graphic>
          <a:graphicData uri="http://schemas.openxmlformats.org/presentationml/2006/ole">
            <p:oleObj spid="_x0000_s27657" name="Equation" r:id="rId10" imgW="152280" imgH="152280" progId="Equation.DSMT4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053841" y="146304"/>
            <a:ext cx="48950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Assume </a:t>
            </a:r>
            <a:r>
              <a:rPr lang="en-GB" i="1" dirty="0" smtClean="0"/>
              <a:t>uniform</a:t>
            </a:r>
            <a:r>
              <a:rPr lang="en-GB" dirty="0" smtClean="0"/>
              <a:t> magnetic field </a:t>
            </a:r>
            <a:r>
              <a:rPr lang="en-GB" dirty="0" smtClean="0"/>
              <a:t>of strength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GB" dirty="0" smtClean="0"/>
              <a:t>between </a:t>
            </a:r>
            <a:r>
              <a:rPr lang="en-GB" dirty="0" smtClean="0"/>
              <a:t>the Helmholtz </a:t>
            </a:r>
            <a:r>
              <a:rPr lang="en-GB" dirty="0" smtClean="0"/>
              <a:t>coils.</a:t>
            </a:r>
            <a:endParaRPr lang="en-GB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GB" dirty="0" smtClean="0"/>
          </a:p>
          <a:p>
            <a:r>
              <a:rPr lang="en-GB" dirty="0" smtClean="0"/>
              <a:t>The </a:t>
            </a:r>
            <a:r>
              <a:rPr lang="en-GB" b="1" dirty="0" smtClean="0"/>
              <a:t>force</a:t>
            </a:r>
            <a:r>
              <a:rPr lang="en-GB" dirty="0" smtClean="0"/>
              <a:t> on an electron (beyond cathode and deflection plates) </a:t>
            </a:r>
            <a:r>
              <a:rPr lang="en-GB" dirty="0" smtClean="0"/>
              <a:t>is</a:t>
            </a:r>
            <a:endParaRPr lang="en-GB" dirty="0" smtClean="0"/>
          </a:p>
        </p:txBody>
      </p:sp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6014276" y="1283335"/>
          <a:ext cx="1476184" cy="317743"/>
        </p:xfrm>
        <a:graphic>
          <a:graphicData uri="http://schemas.openxmlformats.org/presentationml/2006/ole">
            <p:oleObj spid="_x0000_s27658" name="Equation" r:id="rId11" imgW="761760" imgH="164880" progId="Equation.DSMT4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078224" y="1798320"/>
            <a:ext cx="4934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i.e. a purely </a:t>
            </a:r>
            <a:r>
              <a:rPr lang="en-GB" i="1" dirty="0" smtClean="0"/>
              <a:t>centripetal</a:t>
            </a:r>
            <a:r>
              <a:rPr lang="en-GB" dirty="0" smtClean="0"/>
              <a:t> force if the beam is initially</a:t>
            </a:r>
          </a:p>
          <a:p>
            <a:r>
              <a:rPr lang="en-GB" dirty="0" smtClean="0"/>
              <a:t>vertical and perpendicular to the uniform</a:t>
            </a:r>
          </a:p>
          <a:p>
            <a:r>
              <a:rPr lang="en-GB" dirty="0" smtClean="0"/>
              <a:t>magnetic field.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83280" y="2926080"/>
            <a:ext cx="2127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Newton II </a:t>
            </a:r>
            <a:r>
              <a:rPr lang="en-GB" dirty="0" smtClean="0"/>
              <a:t>(+</a:t>
            </a:r>
            <a:r>
              <a:rPr lang="en-GB" dirty="0" err="1" smtClean="0"/>
              <a:t>ve</a:t>
            </a:r>
            <a:r>
              <a:rPr lang="en-GB" dirty="0" smtClean="0"/>
              <a:t> in </a:t>
            </a:r>
            <a:r>
              <a:rPr lang="en-GB" dirty="0" err="1" smtClean="0"/>
              <a:t>radially</a:t>
            </a:r>
            <a:r>
              <a:rPr lang="en-GB" dirty="0" smtClean="0"/>
              <a:t> inward direction): </a:t>
            </a:r>
          </a:p>
        </p:txBody>
      </p:sp>
      <p:graphicFrame>
        <p:nvGraphicFramePr>
          <p:cNvPr id="17420" name="Object 12"/>
          <p:cNvGraphicFramePr>
            <a:graphicFrameLocks noChangeAspect="1"/>
          </p:cNvGraphicFramePr>
          <p:nvPr/>
        </p:nvGraphicFramePr>
        <p:xfrm>
          <a:off x="5547805" y="2839594"/>
          <a:ext cx="2864675" cy="878410"/>
        </p:xfrm>
        <a:graphic>
          <a:graphicData uri="http://schemas.openxmlformats.org/presentationml/2006/ole">
            <p:oleObj spid="_x0000_s27659" name="Equation" r:id="rId12" imgW="1447560" imgH="444240" progId="Equation.DSMT4">
              <p:embed/>
            </p:oleObj>
          </a:graphicData>
        </a:graphic>
      </p:graphicFrame>
      <p:graphicFrame>
        <p:nvGraphicFramePr>
          <p:cNvPr id="17421" name="Object 13"/>
          <p:cNvGraphicFramePr>
            <a:graphicFrameLocks noChangeAspect="1"/>
          </p:cNvGraphicFramePr>
          <p:nvPr/>
        </p:nvGraphicFramePr>
        <p:xfrm>
          <a:off x="699326" y="472313"/>
          <a:ext cx="442912" cy="528638"/>
        </p:xfrm>
        <a:graphic>
          <a:graphicData uri="http://schemas.openxmlformats.org/presentationml/2006/ole">
            <p:oleObj spid="_x0000_s27660" name="Equation" r:id="rId13" imgW="190440" imgH="228600" progId="Equation.DSMT4">
              <p:embed/>
            </p:oleObj>
          </a:graphicData>
        </a:graphic>
      </p:graphicFrame>
      <p:sp>
        <p:nvSpPr>
          <p:cNvPr id="38" name="Oval 37"/>
          <p:cNvSpPr/>
          <p:nvPr/>
        </p:nvSpPr>
        <p:spPr>
          <a:xfrm>
            <a:off x="1170432" y="774192"/>
            <a:ext cx="97536" cy="109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280416" y="140208"/>
            <a:ext cx="960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Electron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1048512" y="457200"/>
            <a:ext cx="121920" cy="28651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281623" y="4754753"/>
          <a:ext cx="2925180" cy="914527"/>
        </p:xfrm>
        <a:graphic>
          <a:graphicData uri="http://schemas.openxmlformats.org/presentationml/2006/ole">
            <p:oleObj spid="_x0000_s27661" name="Equation" r:id="rId14" imgW="1536480" imgH="482400" progId="Equation.DSMT4">
              <p:embed/>
            </p:oleObj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219456" y="4023360"/>
            <a:ext cx="832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Assume electron </a:t>
            </a:r>
            <a:r>
              <a:rPr lang="en-GB" b="1" dirty="0" smtClean="0"/>
              <a:t>kinetic energy </a:t>
            </a:r>
            <a:r>
              <a:rPr lang="en-GB" dirty="0" smtClean="0"/>
              <a:t>is solely </a:t>
            </a:r>
            <a:r>
              <a:rPr lang="en-GB" dirty="0" smtClean="0"/>
              <a:t>from the </a:t>
            </a:r>
            <a:r>
              <a:rPr lang="en-GB" b="1" dirty="0" smtClean="0"/>
              <a:t>accelerating potential</a:t>
            </a:r>
            <a:r>
              <a:rPr lang="en-GB" dirty="0" smtClean="0"/>
              <a:t>, and velocities</a:t>
            </a:r>
          </a:p>
          <a:p>
            <a:r>
              <a:rPr lang="en-GB" dirty="0" smtClean="0"/>
              <a:t>are low enough such that relativistic effects can be ignored.*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845552" y="6504432"/>
            <a:ext cx="1217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* See next page!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822192" y="5047488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Hence:</a:t>
            </a:r>
          </a:p>
        </p:txBody>
      </p:sp>
      <p:graphicFrame>
        <p:nvGraphicFramePr>
          <p:cNvPr id="17424" name="Object 16"/>
          <p:cNvGraphicFramePr>
            <a:graphicFrameLocks noChangeAspect="1"/>
          </p:cNvGraphicFramePr>
          <p:nvPr/>
        </p:nvGraphicFramePr>
        <p:xfrm>
          <a:off x="4834128" y="4748784"/>
          <a:ext cx="4051935" cy="1927352"/>
        </p:xfrm>
        <a:graphic>
          <a:graphicData uri="http://schemas.openxmlformats.org/presentationml/2006/ole">
            <p:oleObj spid="_x0000_s27662" name="Equation" r:id="rId15" imgW="1917360" imgH="914400" progId="Equation.DSMT4">
              <p:embed/>
            </p:oleObj>
          </a:graphicData>
        </a:graphic>
      </p:graphicFrame>
      <p:sp>
        <p:nvSpPr>
          <p:cNvPr id="48" name="Rectangle 47"/>
          <p:cNvSpPr/>
          <p:nvPr/>
        </p:nvSpPr>
        <p:spPr>
          <a:xfrm>
            <a:off x="5096256" y="5791200"/>
            <a:ext cx="1463040" cy="89611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87452" y="5797879"/>
            <a:ext cx="4706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charge to mass ratio for an electron can </a:t>
            </a:r>
            <a:endParaRPr lang="en-GB" dirty="0" smtClean="0"/>
          </a:p>
          <a:p>
            <a:r>
              <a:rPr lang="en-GB" dirty="0" smtClean="0"/>
              <a:t>therefore </a:t>
            </a:r>
            <a:r>
              <a:rPr lang="en-GB" dirty="0" smtClean="0"/>
              <a:t>be </a:t>
            </a:r>
            <a:r>
              <a:rPr lang="en-GB" dirty="0" smtClean="0"/>
              <a:t>determined in terms of readily measurable quantities via the Fine Beam Tube!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055749" y="287338"/>
          <a:ext cx="1449388" cy="909637"/>
        </p:xfrm>
        <a:graphic>
          <a:graphicData uri="http://schemas.openxmlformats.org/presentationml/2006/ole">
            <p:oleObj spid="_x0000_s59394" name="Equation" r:id="rId3" imgW="685800" imgH="431640" progId="Equation.DSMT4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2608" y="365760"/>
            <a:ext cx="161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Classical result: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4320" y="1361440"/>
            <a:ext cx="3627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 the Fine Beam tube can be used to measure the </a:t>
            </a:r>
            <a:r>
              <a:rPr lang="en-GB" b="1" dirty="0" smtClean="0"/>
              <a:t>electron charge to mass ratio </a:t>
            </a:r>
            <a:r>
              <a:rPr lang="en-GB" dirty="0" smtClean="0"/>
              <a:t>by plotting a graph of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GB" dirty="0" smtClean="0"/>
              <a:t> </a:t>
            </a:r>
            <a:r>
              <a:rPr lang="en-GB" dirty="0" err="1" smtClean="0"/>
              <a:t>vs</a:t>
            </a:r>
            <a:r>
              <a:rPr lang="en-GB" dirty="0" smtClean="0"/>
              <a:t>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GB" dirty="0" smtClean="0"/>
              <a:t> and finding the gradient.</a:t>
            </a: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312356" y="2545652"/>
          <a:ext cx="2173288" cy="828675"/>
        </p:xfrm>
        <a:graphic>
          <a:graphicData uri="http://schemas.openxmlformats.org/presentationml/2006/ole">
            <p:oleObj spid="_x0000_s59395" name="Equation" r:id="rId4" imgW="1028520" imgH="393480" progId="Equation.DSMT4">
              <p:embed/>
            </p:oleObj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V="1">
            <a:off x="5275072" y="382016"/>
            <a:ext cx="0" cy="219456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275072" y="2586736"/>
            <a:ext cx="347472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264912" y="727456"/>
            <a:ext cx="2611120" cy="185928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6599365" y="2639124"/>
          <a:ext cx="911225" cy="401637"/>
        </p:xfrm>
        <a:graphic>
          <a:graphicData uri="http://schemas.openxmlformats.org/presentationml/2006/ole">
            <p:oleObj spid="_x0000_s59396" name="Equation" r:id="rId5" imgW="431640" imgH="190440" progId="Equation.DSMT4">
              <p:embed/>
            </p:oleObj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4144772" y="829691"/>
          <a:ext cx="1044575" cy="830263"/>
        </p:xfrm>
        <a:graphic>
          <a:graphicData uri="http://schemas.openxmlformats.org/presentationml/2006/ole">
            <p:oleObj spid="_x0000_s59397" name="Equation" r:id="rId6" imgW="495000" imgH="393480" progId="Equation.DSMT4">
              <p:embed/>
            </p:oleObj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6047232" y="2058416"/>
            <a:ext cx="1361440" cy="0"/>
          </a:xfrm>
          <a:prstGeom prst="line">
            <a:avLst/>
          </a:prstGeom>
          <a:ln w="9525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7418832" y="1083056"/>
            <a:ext cx="0" cy="975360"/>
          </a:xfrm>
          <a:prstGeom prst="line">
            <a:avLst/>
          </a:prstGeom>
          <a:ln w="9525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16192" y="20685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</a:t>
            </a: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7566152" y="1085914"/>
          <a:ext cx="482600" cy="909637"/>
        </p:xfrm>
        <a:graphic>
          <a:graphicData uri="http://schemas.openxmlformats.org/presentationml/2006/ole">
            <p:oleObj spid="_x0000_s59398" name="Equation" r:id="rId7" imgW="228600" imgH="431640" progId="Equation.DSMT4">
              <p:embed/>
            </p:oleObj>
          </a:graphicData>
        </a:graphic>
      </p:graphicFrame>
      <p:pic>
        <p:nvPicPr>
          <p:cNvPr id="21" name="Picture 11" descr="E:\AndyFrench\Documents\AF\Reference\Physics\06 Topics VI\13. Electromagnetism\Fine beam tube\Experiment 03 7-2-2017\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888040"/>
            <a:ext cx="2954940" cy="196996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03245" y="4945888"/>
            <a:ext cx="223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1600" dirty="0" smtClean="0">
                <a:solidFill>
                  <a:srgbClr val="FFFF00"/>
                </a:solidFill>
              </a:rPr>
              <a:t> = 0.744A    </a:t>
            </a:r>
            <a:r>
              <a:rPr lang="en-GB" sz="1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1600" dirty="0" smtClean="0">
                <a:solidFill>
                  <a:srgbClr val="FFFF00"/>
                </a:solidFill>
              </a:rPr>
              <a:t> = 0.0569m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06368" y="3261360"/>
            <a:ext cx="5418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For a </a:t>
            </a:r>
            <a:r>
              <a:rPr lang="en-GB" i="1" dirty="0" smtClean="0"/>
              <a:t>pair</a:t>
            </a:r>
            <a:r>
              <a:rPr lang="en-GB" dirty="0" smtClean="0"/>
              <a:t> of Helmholtz coils with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dirty="0" smtClean="0"/>
              <a:t> turns and radius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</a:p>
          <a:p>
            <a:r>
              <a:rPr lang="en-GB" dirty="0" smtClean="0"/>
              <a:t>separated by distance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GB" dirty="0" smtClean="0"/>
              <a:t>, the magnetic field strength</a:t>
            </a:r>
          </a:p>
          <a:p>
            <a:r>
              <a:rPr lang="en-GB" dirty="0" smtClean="0"/>
              <a:t>along the coil centre line, half way between the coils, is:</a:t>
            </a: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3733229" y="4200340"/>
          <a:ext cx="4411027" cy="2497703"/>
        </p:xfrm>
        <a:graphic>
          <a:graphicData uri="http://schemas.openxmlformats.org/presentationml/2006/ole">
            <p:oleObj spid="_x0000_s59399" name="Equation" r:id="rId9" imgW="2234880" imgH="1269720" progId="Equation.DSMT4">
              <p:embed/>
            </p:oleObj>
          </a:graphicData>
        </a:graphic>
      </p:graphicFrame>
      <p:sp>
        <p:nvSpPr>
          <p:cNvPr id="25" name="Rectangle 24"/>
          <p:cNvSpPr/>
          <p:nvPr/>
        </p:nvSpPr>
        <p:spPr>
          <a:xfrm>
            <a:off x="5907024" y="5876544"/>
            <a:ext cx="1737360" cy="76200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609791" y="3625660"/>
          <a:ext cx="1188529" cy="616349"/>
        </p:xfrm>
        <a:graphic>
          <a:graphicData uri="http://schemas.openxmlformats.org/presentationml/2006/ole">
            <p:oleObj spid="_x0000_s59400" name="Equation" r:id="rId10" imgW="952200" imgH="495000" progId="Equation.DSMT4">
              <p:embed/>
            </p:oleObj>
          </a:graphicData>
        </a:graphic>
      </p:graphicFrame>
      <p:sp>
        <p:nvSpPr>
          <p:cNvPr id="27" name="Oval 26"/>
          <p:cNvSpPr/>
          <p:nvPr/>
        </p:nvSpPr>
        <p:spPr>
          <a:xfrm>
            <a:off x="1956816" y="3596640"/>
            <a:ext cx="609600" cy="5852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9" name="Straight Connector 28"/>
          <p:cNvCxnSpPr/>
          <p:nvPr/>
        </p:nvCxnSpPr>
        <p:spPr>
          <a:xfrm>
            <a:off x="2243328" y="3895344"/>
            <a:ext cx="731520" cy="633984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11424" y="4572000"/>
            <a:ext cx="195072" cy="16459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3130296" y="4471416"/>
          <a:ext cx="152400" cy="152400"/>
        </p:xfrm>
        <a:graphic>
          <a:graphicData uri="http://schemas.openxmlformats.org/presentationml/2006/ole">
            <p:oleObj spid="_x0000_s59401" name="Equation" r:id="rId11" imgW="152280" imgH="152280" progId="Equation.DSMT4">
              <p:embed/>
            </p:oleObj>
          </a:graphicData>
        </a:graphic>
      </p:graphicFrame>
      <p:cxnSp>
        <p:nvCxnSpPr>
          <p:cNvPr id="34" name="Straight Arrow Connector 33"/>
          <p:cNvCxnSpPr>
            <a:stCxn id="27" idx="3"/>
          </p:cNvCxnSpPr>
          <p:nvPr/>
        </p:nvCxnSpPr>
        <p:spPr>
          <a:xfrm>
            <a:off x="2046090" y="4096153"/>
            <a:ext cx="215526" cy="1832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1908048" y="3584448"/>
            <a:ext cx="341376" cy="1158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539" name="Object 11"/>
          <p:cNvGraphicFramePr>
            <a:graphicFrameLocks noChangeAspect="1"/>
          </p:cNvGraphicFramePr>
          <p:nvPr/>
        </p:nvGraphicFramePr>
        <p:xfrm>
          <a:off x="2039620" y="3459925"/>
          <a:ext cx="127000" cy="152400"/>
        </p:xfrm>
        <a:graphic>
          <a:graphicData uri="http://schemas.openxmlformats.org/presentationml/2006/ole">
            <p:oleObj spid="_x0000_s59402" name="Equation" r:id="rId12" imgW="126720" imgH="152280" progId="Equation.DSMT4">
              <p:embed/>
            </p:oleObj>
          </a:graphicData>
        </a:graphic>
      </p:graphicFrame>
      <p:cxnSp>
        <p:nvCxnSpPr>
          <p:cNvPr id="39" name="Straight Arrow Connector 38"/>
          <p:cNvCxnSpPr>
            <a:endCxn id="27" idx="7"/>
          </p:cNvCxnSpPr>
          <p:nvPr/>
        </p:nvCxnSpPr>
        <p:spPr>
          <a:xfrm flipV="1">
            <a:off x="2249424" y="3682343"/>
            <a:ext cx="227718" cy="206905"/>
          </a:xfrm>
          <a:prstGeom prst="straightConnector1">
            <a:avLst/>
          </a:pr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2349945" y="3782314"/>
          <a:ext cx="152400" cy="152400"/>
        </p:xfrm>
        <a:graphic>
          <a:graphicData uri="http://schemas.openxmlformats.org/presentationml/2006/ole">
            <p:oleObj spid="_x0000_s59403" name="Equation" r:id="rId13" imgW="152280" imgH="152280" progId="Equation.DSMT4">
              <p:embed/>
            </p:oleObj>
          </a:graphicData>
        </a:graphic>
      </p:graphicFrame>
      <p:graphicFrame>
        <p:nvGraphicFramePr>
          <p:cNvPr id="22541" name="Object 13"/>
          <p:cNvGraphicFramePr>
            <a:graphicFrameLocks noChangeAspect="1"/>
          </p:cNvGraphicFramePr>
          <p:nvPr/>
        </p:nvGraphicFramePr>
        <p:xfrm>
          <a:off x="2619375" y="4068763"/>
          <a:ext cx="127000" cy="177800"/>
        </p:xfrm>
        <a:graphic>
          <a:graphicData uri="http://schemas.openxmlformats.org/presentationml/2006/ole">
            <p:oleObj spid="_x0000_s59404" name="Equation" r:id="rId14" imgW="126720" imgH="177480" progId="Equation.DSMT4">
              <p:embed/>
            </p:oleObj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542545" y="4248912"/>
            <a:ext cx="1450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Magnetic field</a:t>
            </a:r>
          </a:p>
          <a:p>
            <a:r>
              <a:rPr lang="en-GB" sz="1000" dirty="0" smtClean="0"/>
              <a:t>on axis from a current loop of </a:t>
            </a:r>
            <a:r>
              <a:rPr lang="en-GB" sz="1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sz="1000" dirty="0" smtClean="0"/>
              <a:t> turns</a:t>
            </a: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7851902" y="6550216"/>
          <a:ext cx="1206500" cy="228600"/>
        </p:xfrm>
        <a:graphic>
          <a:graphicData uri="http://schemas.openxmlformats.org/presentationml/2006/ole">
            <p:oleObj spid="_x0000_s59405" name="Equation" r:id="rId15" imgW="1206360" imgH="228600" progId="Equation.DSMT4">
              <p:embed/>
            </p:oleObj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790688" y="6156960"/>
            <a:ext cx="117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Permeability of free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264" y="249936"/>
            <a:ext cx="4549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Do we need to account for relativistic effects?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324167" y="765620"/>
          <a:ext cx="2805113" cy="3128962"/>
        </p:xfrm>
        <a:graphic>
          <a:graphicData uri="http://schemas.openxmlformats.org/presentationml/2006/ole">
            <p:oleObj spid="_x0000_s28674" name="Equation" r:id="rId3" imgW="1473120" imgH="1650960" progId="Equation.DSMT4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6461125" y="4506786"/>
          <a:ext cx="2514600" cy="2166937"/>
        </p:xfrm>
        <a:graphic>
          <a:graphicData uri="http://schemas.openxmlformats.org/presentationml/2006/ole">
            <p:oleObj spid="_x0000_s28675" name="Equation" r:id="rId4" imgW="1320480" imgH="1143000" progId="Equation.DSMT4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3568" y="4175760"/>
            <a:ext cx="2261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Define ‘Relativistic’ if: </a:t>
            </a:r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397446" y="4595305"/>
          <a:ext cx="2901951" cy="1708150"/>
        </p:xfrm>
        <a:graphic>
          <a:graphicData uri="http://schemas.openxmlformats.org/presentationml/2006/ole">
            <p:oleObj spid="_x0000_s28676" name="Equation" r:id="rId5" imgW="1523880" imgH="901440" progId="Equation.DSMT4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90800" y="749808"/>
            <a:ext cx="244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Classical energy formula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9568" y="4084320"/>
            <a:ext cx="1547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‘Actual’ values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60832" y="3023616"/>
            <a:ext cx="2572512" cy="89611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3633216" y="1274064"/>
            <a:ext cx="12192" cy="5425440"/>
          </a:xfrm>
          <a:prstGeom prst="line">
            <a:avLst/>
          </a:prstGeom>
          <a:ln w="9525">
            <a:solidFill>
              <a:schemeClr val="tx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767840" y="950976"/>
            <a:ext cx="79857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95344" y="1444752"/>
            <a:ext cx="44951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 since our accelerating potentials are about</a:t>
            </a:r>
          </a:p>
          <a:p>
            <a:r>
              <a:rPr lang="en-GB" dirty="0" smtClean="0"/>
              <a:t>180V</a:t>
            </a:r>
            <a:r>
              <a:rPr lang="en-GB" dirty="0" smtClean="0"/>
              <a:t>, we might find the effects are small.</a:t>
            </a:r>
          </a:p>
          <a:p>
            <a:endParaRPr lang="en-GB" dirty="0" smtClean="0"/>
          </a:p>
          <a:p>
            <a:r>
              <a:rPr lang="en-GB" dirty="0" smtClean="0"/>
              <a:t>However, if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v/c</a:t>
            </a:r>
            <a:r>
              <a:rPr lang="en-GB" dirty="0" smtClean="0"/>
              <a:t> = 0.01, the ‘relativistic voltage’</a:t>
            </a:r>
          </a:p>
          <a:p>
            <a:r>
              <a:rPr lang="en-GB" dirty="0" smtClean="0"/>
              <a:t>becomes </a:t>
            </a:r>
            <a:r>
              <a:rPr lang="en-GB" b="1" dirty="0" smtClean="0"/>
              <a:t>25.6V.</a:t>
            </a:r>
          </a:p>
          <a:p>
            <a:endParaRPr lang="en-GB" dirty="0" smtClean="0"/>
          </a:p>
          <a:p>
            <a:r>
              <a:rPr lang="en-GB" dirty="0" smtClean="0"/>
              <a:t>So we might expect relativistic effects to be</a:t>
            </a:r>
          </a:p>
          <a:p>
            <a:r>
              <a:rPr lang="en-GB" i="1" dirty="0" smtClean="0"/>
              <a:t>small but </a:t>
            </a:r>
            <a:r>
              <a:rPr lang="en-GB" i="1" dirty="0" smtClean="0"/>
              <a:t>perhaps not </a:t>
            </a:r>
            <a:r>
              <a:rPr lang="en-GB" i="1" dirty="0" smtClean="0"/>
              <a:t>insignificant.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7888" y="5888736"/>
            <a:ext cx="1463040" cy="42062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66"/>
          <p:cNvGraphicFramePr>
            <a:graphicFrameLocks noChangeAspect="1"/>
          </p:cNvGraphicFramePr>
          <p:nvPr/>
        </p:nvGraphicFramePr>
        <p:xfrm>
          <a:off x="273495" y="1617663"/>
          <a:ext cx="1868487" cy="1633537"/>
        </p:xfrm>
        <a:graphic>
          <a:graphicData uri="http://schemas.openxmlformats.org/presentationml/2006/ole">
            <p:oleObj spid="_x0000_s29698" name="Equation" r:id="rId3" imgW="901440" imgH="787320" progId="Equation.DSMT4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642608" y="105664"/>
            <a:ext cx="1536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Assume centripetal acceleration</a:t>
            </a: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7879525" y="349186"/>
          <a:ext cx="1208129" cy="341693"/>
        </p:xfrm>
        <a:graphic>
          <a:graphicData uri="http://schemas.openxmlformats.org/presentationml/2006/ole">
            <p:oleObj spid="_x0000_s29699" name="Equation" r:id="rId4" imgW="583920" imgH="164880" progId="Equation.DSMT4">
              <p:embed/>
            </p:oleObj>
          </a:graphicData>
        </a:graphic>
      </p:graphicFrame>
      <p:graphicFrame>
        <p:nvGraphicFramePr>
          <p:cNvPr id="19460" name="Object 66"/>
          <p:cNvGraphicFramePr>
            <a:graphicFrameLocks noChangeAspect="1"/>
          </p:cNvGraphicFramePr>
          <p:nvPr/>
        </p:nvGraphicFramePr>
        <p:xfrm>
          <a:off x="3955415" y="1339850"/>
          <a:ext cx="4579938" cy="5295900"/>
        </p:xfrm>
        <a:graphic>
          <a:graphicData uri="http://schemas.openxmlformats.org/presentationml/2006/ole">
            <p:oleObj spid="_x0000_s29700" name="Equation" r:id="rId5" imgW="2209680" imgH="2552400" progId="Equation.DSMT4">
              <p:embed/>
            </p:oleObj>
          </a:graphicData>
        </a:graphic>
      </p:graphicFrame>
      <p:graphicFrame>
        <p:nvGraphicFramePr>
          <p:cNvPr id="19461" name="Object 66"/>
          <p:cNvGraphicFramePr>
            <a:graphicFrameLocks noChangeAspect="1"/>
          </p:cNvGraphicFramePr>
          <p:nvPr/>
        </p:nvGraphicFramePr>
        <p:xfrm>
          <a:off x="3642043" y="60960"/>
          <a:ext cx="2763837" cy="842963"/>
        </p:xfrm>
        <a:graphic>
          <a:graphicData uri="http://schemas.openxmlformats.org/presentationml/2006/ole">
            <p:oleObj spid="_x0000_s29701" name="Equation" r:id="rId6" imgW="1333440" imgH="406080" progId="Equation.DSMT4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3520" y="289560"/>
            <a:ext cx="1910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Relativistic effects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67280" y="28448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Newton II: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35700" y="1384300"/>
            <a:ext cx="2735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Relativistic Kinetic </a:t>
            </a:r>
            <a:r>
              <a:rPr lang="en-GB" b="1" dirty="0" smtClean="0"/>
              <a:t>Energy</a:t>
            </a:r>
          </a:p>
          <a:p>
            <a:r>
              <a:rPr lang="en-GB" dirty="0" smtClean="0"/>
              <a:t>equated to accelerating</a:t>
            </a:r>
          </a:p>
          <a:p>
            <a:r>
              <a:rPr lang="en-GB" dirty="0" smtClean="0"/>
              <a:t>potential multiplied by the </a:t>
            </a:r>
          </a:p>
          <a:p>
            <a:r>
              <a:rPr lang="en-GB" dirty="0" smtClean="0"/>
              <a:t>electron </a:t>
            </a:r>
            <a:r>
              <a:rPr lang="en-GB" dirty="0" smtClean="0"/>
              <a:t>charge</a:t>
            </a:r>
            <a:endParaRPr lang="en-GB" dirty="0" smtClean="0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3206496" y="1040384"/>
            <a:ext cx="12192" cy="5425440"/>
          </a:xfrm>
          <a:prstGeom prst="line">
            <a:avLst/>
          </a:prstGeom>
          <a:ln w="9525">
            <a:solidFill>
              <a:schemeClr val="tx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3520" y="1155700"/>
            <a:ext cx="2647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Newton II applied </a:t>
            </a:r>
            <a:r>
              <a:rPr lang="en-GB" dirty="0" err="1" smtClean="0"/>
              <a:t>radially</a:t>
            </a:r>
            <a:r>
              <a:rPr lang="en-GB" dirty="0" smtClean="0"/>
              <a:t>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00144" y="5564124"/>
            <a:ext cx="4311396" cy="107289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4945" y="3627119"/>
            <a:ext cx="2700655" cy="290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254000" y="650875"/>
          <a:ext cx="1879600" cy="1871663"/>
        </p:xfrm>
        <a:graphic>
          <a:graphicData uri="http://schemas.openxmlformats.org/presentationml/2006/ole">
            <p:oleObj spid="_x0000_s30722" name="Equation" r:id="rId3" imgW="888840" imgH="888840" progId="Equation.DSMT4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3680" y="233680"/>
            <a:ext cx="157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Classical result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7200" y="243840"/>
            <a:ext cx="197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Relativistic result</a:t>
            </a: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3070225" y="652463"/>
          <a:ext cx="4421188" cy="1081087"/>
        </p:xfrm>
        <a:graphic>
          <a:graphicData uri="http://schemas.openxmlformats.org/presentationml/2006/ole">
            <p:oleObj spid="_x0000_s30723" name="Equation" r:id="rId4" imgW="2133360" imgH="520560" progId="Equation.DSMT4">
              <p:embed/>
            </p:oleObj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294957" y="2879408"/>
          <a:ext cx="6148388" cy="2349500"/>
        </p:xfrm>
        <a:graphic>
          <a:graphicData uri="http://schemas.openxmlformats.org/presentationml/2006/ole">
            <p:oleObj spid="_x0000_s30724" name="Equation" r:id="rId5" imgW="2908080" imgH="1117440" progId="Equation.DSMT4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3680" y="5892800"/>
            <a:ext cx="515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Define percentage increase due to relativistic effects:</a:t>
            </a:r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5436235" y="5618798"/>
          <a:ext cx="3463925" cy="1014412"/>
        </p:xfrm>
        <a:graphic>
          <a:graphicData uri="http://schemas.openxmlformats.org/presentationml/2006/ole">
            <p:oleObj spid="_x0000_s30725" name="Equation" r:id="rId6" imgW="1638000" imgH="482400" progId="Equation.DSMT4">
              <p:embed/>
            </p:oleObj>
          </a:graphicData>
        </a:graphic>
      </p:graphicFrame>
      <p:sp>
        <p:nvSpPr>
          <p:cNvPr id="9" name="Rectangle 8"/>
          <p:cNvSpPr/>
          <p:nvPr/>
        </p:nvSpPr>
        <p:spPr>
          <a:xfrm>
            <a:off x="192024" y="4070604"/>
            <a:ext cx="5561076" cy="122529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7299960" y="5600700"/>
            <a:ext cx="1653540" cy="105918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3063240" y="601980"/>
            <a:ext cx="4411980" cy="112776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510540" y="1577340"/>
            <a:ext cx="1661160" cy="95250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3865" y="3200400"/>
            <a:ext cx="4703476" cy="352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" y="68580"/>
            <a:ext cx="4765668" cy="357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988560" y="934720"/>
            <a:ext cx="31464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For the range of voltages</a:t>
            </a:r>
          </a:p>
          <a:p>
            <a:r>
              <a:rPr lang="en-GB" dirty="0" smtClean="0"/>
              <a:t>we will be using, we anticipate</a:t>
            </a:r>
          </a:p>
          <a:p>
            <a:r>
              <a:rPr lang="en-GB" dirty="0" smtClean="0"/>
              <a:t>the % change in beam radius</a:t>
            </a:r>
          </a:p>
          <a:p>
            <a:r>
              <a:rPr lang="en-GB" dirty="0" smtClean="0"/>
              <a:t>to be </a:t>
            </a:r>
            <a:r>
              <a:rPr lang="en-GB" b="1" dirty="0" smtClean="0"/>
              <a:t>negligible</a:t>
            </a:r>
            <a:r>
              <a:rPr lang="en-GB" dirty="0" smtClean="0"/>
              <a:t> i.e. of the order</a:t>
            </a:r>
          </a:p>
          <a:p>
            <a:r>
              <a:rPr lang="en-GB" dirty="0" smtClean="0"/>
              <a:t>of about 0.01%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800" y="4480560"/>
            <a:ext cx="41683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If on the other hand we use an accelerating potential of a few million volts (or much higher, as they do in particle accelerator experiments) we would notice a </a:t>
            </a:r>
            <a:r>
              <a:rPr lang="en-GB" i="1" dirty="0" smtClean="0"/>
              <a:t>significant difference </a:t>
            </a:r>
            <a:r>
              <a:rPr lang="en-GB" dirty="0" smtClean="0"/>
              <a:t>between classical and relativistic results.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552" y="201168"/>
            <a:ext cx="8692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What about the effect of the electron beam being at radius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/>
              <a:t> from the central axis</a:t>
            </a:r>
          </a:p>
          <a:p>
            <a:r>
              <a:rPr lang="en-GB" dirty="0" smtClean="0"/>
              <a:t>between the Helmholtz coils? Let’s firstly </a:t>
            </a:r>
            <a:r>
              <a:rPr lang="en-GB" dirty="0" smtClean="0"/>
              <a:t>consider a ‘single loop’ of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dirty="0" smtClean="0"/>
              <a:t> tight </a:t>
            </a:r>
            <a:r>
              <a:rPr lang="en-GB" dirty="0" smtClean="0"/>
              <a:t>coils of radius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dirty="0" smtClean="0"/>
              <a:t>:</a:t>
            </a:r>
            <a:endParaRPr lang="en-GB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3218688" y="1042416"/>
            <a:ext cx="1638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/>
              <a:t>Biot-Savart</a:t>
            </a:r>
            <a:r>
              <a:rPr lang="en-GB" b="1" dirty="0" smtClean="0"/>
              <a:t> law</a:t>
            </a:r>
          </a:p>
        </p:txBody>
      </p:sp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3265488" y="1457325"/>
          <a:ext cx="2733675" cy="828675"/>
        </p:xfrm>
        <a:graphic>
          <a:graphicData uri="http://schemas.openxmlformats.org/presentationml/2006/ole">
            <p:oleObj spid="_x0000_s32778" name="Equation" r:id="rId3" imgW="1587240" imgH="482400" progId="Equation.DSMT4">
              <p:embed/>
            </p:oleObj>
          </a:graphicData>
        </a:graphic>
      </p:graphicFrame>
      <p:sp>
        <p:nvSpPr>
          <p:cNvPr id="4" name="Oval 3"/>
          <p:cNvSpPr/>
          <p:nvPr/>
        </p:nvSpPr>
        <p:spPr>
          <a:xfrm>
            <a:off x="487680" y="1648078"/>
            <a:ext cx="733846" cy="7353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745675" y="2371816"/>
          <a:ext cx="1223077" cy="255325"/>
        </p:xfrm>
        <a:graphic>
          <a:graphicData uri="http://schemas.openxmlformats.org/presentationml/2006/ole">
            <p:oleObj spid="_x0000_s32771" name="Equation" r:id="rId4" imgW="1015920" imgH="203040" progId="Equation.DSMT4">
              <p:embed/>
            </p:oleObj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 flipV="1">
            <a:off x="847265" y="1540841"/>
            <a:ext cx="264185" cy="20681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11"/>
          <p:cNvGraphicFramePr>
            <a:graphicFrameLocks noChangeAspect="1"/>
          </p:cNvGraphicFramePr>
          <p:nvPr/>
        </p:nvGraphicFramePr>
        <p:xfrm>
          <a:off x="898328" y="1353496"/>
          <a:ext cx="397500" cy="223409"/>
        </p:xfrm>
        <a:graphic>
          <a:graphicData uri="http://schemas.openxmlformats.org/presentationml/2006/ole">
            <p:oleObj spid="_x0000_s32772" name="Equation" r:id="rId5" imgW="330120" imgH="177480" progId="Equation.DSMT4">
              <p:embed/>
            </p:oleObj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561065" y="2016197"/>
            <a:ext cx="274131" cy="259980"/>
          </a:xfrm>
          <a:prstGeom prst="straightConnector1">
            <a:avLst/>
          </a:pr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579335" y="1927339"/>
          <a:ext cx="183462" cy="191494"/>
        </p:xfrm>
        <a:graphic>
          <a:graphicData uri="http://schemas.openxmlformats.org/presentationml/2006/ole">
            <p:oleObj spid="_x0000_s32773" name="Equation" r:id="rId6" imgW="152280" imgH="152280" progId="Equation.DSMT4">
              <p:embed/>
            </p:oleObj>
          </a:graphicData>
        </a:graphic>
      </p:graphicFrame>
      <p:graphicFrame>
        <p:nvGraphicFramePr>
          <p:cNvPr id="13" name="Object 13"/>
          <p:cNvGraphicFramePr>
            <a:graphicFrameLocks noChangeAspect="1"/>
          </p:cNvGraphicFramePr>
          <p:nvPr/>
        </p:nvGraphicFramePr>
        <p:xfrm>
          <a:off x="1307141" y="2456500"/>
          <a:ext cx="152885" cy="207452"/>
        </p:xfrm>
        <a:graphic>
          <a:graphicData uri="http://schemas.openxmlformats.org/presentationml/2006/ole">
            <p:oleObj spid="_x0000_s32774" name="Equation" r:id="rId7" imgW="126720" imgH="164880" progId="Equation.DSMT4">
              <p:embed/>
            </p:oleObj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V="1">
            <a:off x="832588" y="2031065"/>
            <a:ext cx="719169" cy="7660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825249" y="1272750"/>
            <a:ext cx="0" cy="758315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825249" y="2038725"/>
            <a:ext cx="499015" cy="451925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1563223" y="1911941"/>
          <a:ext cx="152885" cy="255325"/>
        </p:xfrm>
        <a:graphic>
          <a:graphicData uri="http://schemas.openxmlformats.org/presentationml/2006/ole">
            <p:oleObj spid="_x0000_s32776" name="Equation" r:id="rId8" imgW="126720" imgH="203040" progId="Equation.DSMT4">
              <p:embed/>
            </p:oleObj>
          </a:graphicData>
        </a:graphic>
      </p:graphicFrame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756757" y="1070166"/>
          <a:ext cx="137596" cy="207452"/>
        </p:xfrm>
        <a:graphic>
          <a:graphicData uri="http://schemas.openxmlformats.org/presentationml/2006/ole">
            <p:oleObj spid="_x0000_s32777" name="Equation" r:id="rId9" imgW="114120" imgH="164880" progId="Equation.DSMT4">
              <p:embed/>
            </p:oleObj>
          </a:graphicData>
        </a:graphic>
      </p:graphicFrame>
      <p:cxnSp>
        <p:nvCxnSpPr>
          <p:cNvPr id="33" name="Straight Arrow Connector 32"/>
          <p:cNvCxnSpPr/>
          <p:nvPr/>
        </p:nvCxnSpPr>
        <p:spPr>
          <a:xfrm>
            <a:off x="825249" y="2038725"/>
            <a:ext cx="1386969" cy="26809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4" idx="7"/>
          </p:cNvCxnSpPr>
          <p:nvPr/>
        </p:nvCxnSpPr>
        <p:spPr>
          <a:xfrm flipV="1">
            <a:off x="817911" y="1755765"/>
            <a:ext cx="296146" cy="2599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128114" y="1599885"/>
          <a:ext cx="198750" cy="207452"/>
        </p:xfrm>
        <a:graphic>
          <a:graphicData uri="http://schemas.openxmlformats.org/presentationml/2006/ole">
            <p:oleObj spid="_x0000_s32779" name="Equation" r:id="rId10" imgW="164880" imgH="164880" progId="Equation.DSMT4">
              <p:embed/>
            </p:oleObj>
          </a:graphicData>
        </a:graphic>
      </p:graphicFrame>
      <p:sp>
        <p:nvSpPr>
          <p:cNvPr id="42" name="Oval 41"/>
          <p:cNvSpPr/>
          <p:nvPr/>
        </p:nvSpPr>
        <p:spPr>
          <a:xfrm>
            <a:off x="6284976" y="1991786"/>
            <a:ext cx="1551350" cy="14829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cxnSp>
        <p:nvCxnSpPr>
          <p:cNvPr id="43" name="Straight Arrow Connector 42"/>
          <p:cNvCxnSpPr/>
          <p:nvPr/>
        </p:nvCxnSpPr>
        <p:spPr>
          <a:xfrm flipH="1" flipV="1">
            <a:off x="7211568" y="1767840"/>
            <a:ext cx="398152" cy="43695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11"/>
          <p:cNvGraphicFramePr>
            <a:graphicFrameLocks noChangeAspect="1"/>
          </p:cNvGraphicFramePr>
          <p:nvPr/>
        </p:nvGraphicFramePr>
        <p:xfrm>
          <a:off x="7031167" y="1483056"/>
          <a:ext cx="503490" cy="269952"/>
        </p:xfrm>
        <a:graphic>
          <a:graphicData uri="http://schemas.openxmlformats.org/presentationml/2006/ole">
            <p:oleObj spid="_x0000_s32780" name="Equation" r:id="rId11" imgW="330120" imgH="177480" progId="Equation.DSMT4">
              <p:embed/>
            </p:oleObj>
          </a:graphicData>
        </a:graphic>
      </p:graphicFrame>
      <p:cxnSp>
        <p:nvCxnSpPr>
          <p:cNvPr id="45" name="Straight Arrow Connector 44"/>
          <p:cNvCxnSpPr>
            <a:stCxn id="42" idx="3"/>
          </p:cNvCxnSpPr>
          <p:nvPr/>
        </p:nvCxnSpPr>
        <p:spPr>
          <a:xfrm flipV="1">
            <a:off x="6512166" y="2761488"/>
            <a:ext cx="486042" cy="496061"/>
          </a:xfrm>
          <a:prstGeom prst="straightConnector1">
            <a:avLst/>
          </a:pr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12"/>
          <p:cNvGraphicFramePr>
            <a:graphicFrameLocks noChangeAspect="1"/>
          </p:cNvGraphicFramePr>
          <p:nvPr/>
        </p:nvGraphicFramePr>
        <p:xfrm>
          <a:off x="6521406" y="2701271"/>
          <a:ext cx="279962" cy="278766"/>
        </p:xfrm>
        <a:graphic>
          <a:graphicData uri="http://schemas.openxmlformats.org/presentationml/2006/ole">
            <p:oleObj spid="_x0000_s32781" name="Equation" r:id="rId12" imgW="152280" imgH="152280" progId="Equation.DSMT4">
              <p:embed/>
            </p:oleObj>
          </a:graphicData>
        </a:graphic>
      </p:graphicFrame>
      <p:cxnSp>
        <p:nvCxnSpPr>
          <p:cNvPr id="48" name="Straight Arrow Connector 47"/>
          <p:cNvCxnSpPr/>
          <p:nvPr/>
        </p:nvCxnSpPr>
        <p:spPr>
          <a:xfrm>
            <a:off x="7014111" y="2755212"/>
            <a:ext cx="1477617" cy="180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7010789" y="1234872"/>
            <a:ext cx="0" cy="1529276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8"/>
          <p:cNvGraphicFramePr>
            <a:graphicFrameLocks noChangeAspect="1"/>
          </p:cNvGraphicFramePr>
          <p:nvPr/>
        </p:nvGraphicFramePr>
        <p:xfrm>
          <a:off x="8516002" y="2554392"/>
          <a:ext cx="233302" cy="371688"/>
        </p:xfrm>
        <a:graphic>
          <a:graphicData uri="http://schemas.openxmlformats.org/presentationml/2006/ole">
            <p:oleObj spid="_x0000_s32783" name="Equation" r:id="rId13" imgW="126720" imgH="203040" progId="Equation.DSMT4">
              <p:embed/>
            </p:oleObj>
          </a:graphicData>
        </a:graphic>
      </p:graphicFrame>
      <p:graphicFrame>
        <p:nvGraphicFramePr>
          <p:cNvPr id="52" name="Object 9"/>
          <p:cNvGraphicFramePr>
            <a:graphicFrameLocks noChangeAspect="1"/>
          </p:cNvGraphicFramePr>
          <p:nvPr/>
        </p:nvGraphicFramePr>
        <p:xfrm>
          <a:off x="6908668" y="929958"/>
          <a:ext cx="209971" cy="301996"/>
        </p:xfrm>
        <a:graphic>
          <a:graphicData uri="http://schemas.openxmlformats.org/presentationml/2006/ole">
            <p:oleObj spid="_x0000_s32784" name="Equation" r:id="rId14" imgW="114120" imgH="164880" progId="Equation.DSMT4">
              <p:embed/>
            </p:oleObj>
          </a:graphicData>
        </a:graphic>
      </p:graphicFrame>
      <p:cxnSp>
        <p:nvCxnSpPr>
          <p:cNvPr id="54" name="Straight Arrow Connector 53"/>
          <p:cNvCxnSpPr/>
          <p:nvPr/>
        </p:nvCxnSpPr>
        <p:spPr>
          <a:xfrm flipV="1">
            <a:off x="7007468" y="2233341"/>
            <a:ext cx="626052" cy="52429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11"/>
          <p:cNvGraphicFramePr>
            <a:graphicFrameLocks noChangeAspect="1"/>
          </p:cNvGraphicFramePr>
          <p:nvPr/>
        </p:nvGraphicFramePr>
        <p:xfrm>
          <a:off x="7657141" y="1949461"/>
          <a:ext cx="303292" cy="301996"/>
        </p:xfrm>
        <a:graphic>
          <a:graphicData uri="http://schemas.openxmlformats.org/presentationml/2006/ole">
            <p:oleObj spid="_x0000_s32785" name="Equation" r:id="rId15" imgW="164880" imgH="16488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209537" y="2500376"/>
          <a:ext cx="233680" cy="295325"/>
        </p:xfrm>
        <a:graphic>
          <a:graphicData uri="http://schemas.openxmlformats.org/presentationml/2006/ole">
            <p:oleObj spid="_x0000_s32786" name="Equation" r:id="rId16" imgW="139680" imgH="177480" progId="Equation.DSMT4">
              <p:embed/>
            </p:oleObj>
          </a:graphicData>
        </a:graphic>
      </p:graphicFrame>
      <p:cxnSp>
        <p:nvCxnSpPr>
          <p:cNvPr id="65" name="Straight Connector 64"/>
          <p:cNvCxnSpPr>
            <a:stCxn id="42" idx="7"/>
          </p:cNvCxnSpPr>
          <p:nvPr/>
        </p:nvCxnSpPr>
        <p:spPr>
          <a:xfrm flipV="1">
            <a:off x="7609136" y="987552"/>
            <a:ext cx="16960" cy="1221405"/>
          </a:xfrm>
          <a:prstGeom prst="line">
            <a:avLst/>
          </a:prstGeom>
          <a:ln w="9525">
            <a:solidFill>
              <a:schemeClr val="tx2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787" name="Object 19"/>
          <p:cNvGraphicFramePr>
            <a:graphicFrameLocks noChangeAspect="1"/>
          </p:cNvGraphicFramePr>
          <p:nvPr/>
        </p:nvGraphicFramePr>
        <p:xfrm>
          <a:off x="7385940" y="1763078"/>
          <a:ext cx="233680" cy="295325"/>
        </p:xfrm>
        <a:graphic>
          <a:graphicData uri="http://schemas.openxmlformats.org/presentationml/2006/ole">
            <p:oleObj spid="_x0000_s32787" name="Equation" r:id="rId17" imgW="139680" imgH="177480" progId="Equation.DSMT4">
              <p:embed/>
            </p:oleObj>
          </a:graphicData>
        </a:graphic>
      </p:graphicFrame>
      <p:graphicFrame>
        <p:nvGraphicFramePr>
          <p:cNvPr id="32788" name="Object 20"/>
          <p:cNvGraphicFramePr>
            <a:graphicFrameLocks noChangeAspect="1"/>
          </p:cNvGraphicFramePr>
          <p:nvPr/>
        </p:nvGraphicFramePr>
        <p:xfrm>
          <a:off x="3296984" y="2440751"/>
          <a:ext cx="2677096" cy="745944"/>
        </p:xfrm>
        <a:graphic>
          <a:graphicData uri="http://schemas.openxmlformats.org/presentationml/2006/ole">
            <p:oleObj spid="_x0000_s32788" name="Equation" r:id="rId18" imgW="1726920" imgH="482400" progId="Equation.DSMT4">
              <p:embed/>
            </p:oleObj>
          </a:graphicData>
        </a:graphic>
      </p:graphicFrame>
      <p:cxnSp>
        <p:nvCxnSpPr>
          <p:cNvPr id="69" name="Straight Connector 68"/>
          <p:cNvCxnSpPr/>
          <p:nvPr/>
        </p:nvCxnSpPr>
        <p:spPr>
          <a:xfrm flipV="1">
            <a:off x="6998208" y="2115312"/>
            <a:ext cx="524256" cy="640080"/>
          </a:xfrm>
          <a:prstGeom prst="line">
            <a:avLst/>
          </a:prstGeom>
          <a:ln w="9525">
            <a:solidFill>
              <a:srgbClr val="FF0000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789" name="Object 21"/>
          <p:cNvGraphicFramePr>
            <a:graphicFrameLocks noChangeAspect="1"/>
          </p:cNvGraphicFramePr>
          <p:nvPr/>
        </p:nvGraphicFramePr>
        <p:xfrm>
          <a:off x="6584569" y="2170938"/>
          <a:ext cx="423863" cy="327025"/>
        </p:xfrm>
        <a:graphic>
          <a:graphicData uri="http://schemas.openxmlformats.org/presentationml/2006/ole">
            <p:oleObj spid="_x0000_s32789" name="Equation" r:id="rId19" imgW="228600" imgH="177480" progId="Equation.DSMT4">
              <p:embed/>
            </p:oleObj>
          </a:graphicData>
        </a:graphic>
      </p:graphicFrame>
      <p:cxnSp>
        <p:nvCxnSpPr>
          <p:cNvPr id="72" name="Straight Arrow Connector 71"/>
          <p:cNvCxnSpPr/>
          <p:nvPr/>
        </p:nvCxnSpPr>
        <p:spPr>
          <a:xfrm>
            <a:off x="6937248" y="2401824"/>
            <a:ext cx="390144" cy="4876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26720" y="3625596"/>
            <a:ext cx="7978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Define a </a:t>
            </a:r>
            <a:r>
              <a:rPr lang="en-GB" i="1" dirty="0" smtClean="0"/>
              <a:t>numerical method </a:t>
            </a:r>
            <a:r>
              <a:rPr lang="en-GB" dirty="0" smtClean="0"/>
              <a:t>to compute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x,y,z</a:t>
            </a:r>
            <a:r>
              <a:rPr lang="en-GB" dirty="0" smtClean="0"/>
              <a:t> components of the magnetic field.</a:t>
            </a:r>
          </a:p>
          <a:p>
            <a:r>
              <a:rPr lang="en-GB" dirty="0" smtClean="0"/>
              <a:t>Evaluate at </a:t>
            </a:r>
          </a:p>
        </p:txBody>
      </p:sp>
      <p:graphicFrame>
        <p:nvGraphicFramePr>
          <p:cNvPr id="32790" name="Object 22"/>
          <p:cNvGraphicFramePr>
            <a:graphicFrameLocks noChangeAspect="1"/>
          </p:cNvGraphicFramePr>
          <p:nvPr/>
        </p:nvGraphicFramePr>
        <p:xfrm>
          <a:off x="1604137" y="3924935"/>
          <a:ext cx="1166495" cy="310332"/>
        </p:xfrm>
        <a:graphic>
          <a:graphicData uri="http://schemas.openxmlformats.org/presentationml/2006/ole">
            <p:oleObj spid="_x0000_s32790" name="Equation" r:id="rId20" imgW="698400" imgH="177480" progId="Equation.DSMT4">
              <p:embed/>
            </p:oleObj>
          </a:graphicData>
        </a:graphic>
      </p:graphicFrame>
      <p:graphicFrame>
        <p:nvGraphicFramePr>
          <p:cNvPr id="32791" name="Object 23"/>
          <p:cNvGraphicFramePr>
            <a:graphicFrameLocks noChangeAspect="1"/>
          </p:cNvGraphicFramePr>
          <p:nvPr/>
        </p:nvGraphicFramePr>
        <p:xfrm>
          <a:off x="3649726" y="4296029"/>
          <a:ext cx="4794250" cy="2357438"/>
        </p:xfrm>
        <a:graphic>
          <a:graphicData uri="http://schemas.openxmlformats.org/presentationml/2006/ole">
            <p:oleObj spid="_x0000_s32791" name="Equation" r:id="rId21" imgW="2781000" imgH="1371600" progId="Equation.DSMT4">
              <p:embed/>
            </p:oleObj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420624" y="5189220"/>
            <a:ext cx="26946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Since the second </a:t>
            </a:r>
            <a:r>
              <a:rPr lang="en-GB" dirty="0" smtClean="0"/>
              <a:t>solenoid</a:t>
            </a:r>
            <a:endParaRPr lang="en-GB" dirty="0" smtClean="0"/>
          </a:p>
          <a:p>
            <a:r>
              <a:rPr lang="en-GB" dirty="0" smtClean="0"/>
              <a:t>is identical and equidistant</a:t>
            </a:r>
          </a:p>
          <a:p>
            <a:r>
              <a:rPr lang="en-GB" dirty="0" smtClean="0"/>
              <a:t>we can simply multiply</a:t>
            </a:r>
          </a:p>
          <a:p>
            <a:r>
              <a:rPr lang="en-GB" dirty="0" smtClean="0"/>
              <a:t>the magnetic field</a:t>
            </a:r>
          </a:p>
          <a:p>
            <a:r>
              <a:rPr lang="en-GB" dirty="0" smtClean="0"/>
              <a:t>by two.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237989" y="4440936"/>
            <a:ext cx="2270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e.g. 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GB" dirty="0" smtClean="0"/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= 1000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547872" y="4224528"/>
            <a:ext cx="5029200" cy="2517648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Arrow Connector 55"/>
          <p:cNvCxnSpPr/>
          <p:nvPr/>
        </p:nvCxnSpPr>
        <p:spPr>
          <a:xfrm flipV="1">
            <a:off x="2651760" y="5844540"/>
            <a:ext cx="975360" cy="9144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41960" y="4389120"/>
            <a:ext cx="2182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Given the ‘cylindrical symmetry’</a:t>
            </a:r>
          </a:p>
          <a:p>
            <a:r>
              <a:rPr lang="en-GB" sz="1200" dirty="0" smtClean="0"/>
              <a:t>of the system, this is a quite</a:t>
            </a:r>
          </a:p>
          <a:p>
            <a:r>
              <a:rPr lang="en-GB" sz="1200" dirty="0" smtClean="0"/>
              <a:t>general result</a:t>
            </a:r>
            <a:endParaRPr lang="en-GB" sz="1200" dirty="0" smtClean="0"/>
          </a:p>
        </p:txBody>
      </p:sp>
      <p:cxnSp>
        <p:nvCxnSpPr>
          <p:cNvPr id="60" name="Straight Arrow Connector 59"/>
          <p:cNvCxnSpPr/>
          <p:nvPr/>
        </p:nvCxnSpPr>
        <p:spPr>
          <a:xfrm flipH="1" flipV="1">
            <a:off x="1790700" y="4236720"/>
            <a:ext cx="68580" cy="23622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rgbClr val="FF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1871</Words>
  <Application>Microsoft Office PowerPoint</Application>
  <PresentationFormat>On-screen Show (4:3)</PresentationFormat>
  <Paragraphs>274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Office Theme</vt:lpstr>
      <vt:lpstr>MathType 6.0 Equation</vt:lpstr>
      <vt:lpstr>Equation</vt:lpstr>
      <vt:lpstr>      via the  Fine Beam Tube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via the Fine Beam Tube</dc:title>
  <dc:creator>Andy French</dc:creator>
  <cp:lastModifiedBy>Andrew French</cp:lastModifiedBy>
  <cp:revision>72</cp:revision>
  <dcterms:created xsi:type="dcterms:W3CDTF">2006-08-16T00:00:00Z</dcterms:created>
  <dcterms:modified xsi:type="dcterms:W3CDTF">2017-02-12T21:30:09Z</dcterms:modified>
</cp:coreProperties>
</file>