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0" r:id="rId12"/>
    <p:sldId id="268" r:id="rId13"/>
    <p:sldId id="269" r:id="rId14"/>
    <p:sldId id="270" r:id="rId15"/>
    <p:sldId id="271" r:id="rId16"/>
    <p:sldId id="272" r:id="rId17"/>
    <p:sldId id="273" r:id="rId18"/>
    <p:sldId id="280" r:id="rId19"/>
    <p:sldId id="282" r:id="rId20"/>
    <p:sldId id="274" r:id="rId21"/>
    <p:sldId id="281" r:id="rId22"/>
    <p:sldId id="275" r:id="rId23"/>
    <p:sldId id="276" r:id="rId24"/>
    <p:sldId id="277" r:id="rId25"/>
    <p:sldId id="278" r:id="rId26"/>
    <p:sldId id="284" r:id="rId27"/>
    <p:sldId id="283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52" autoAdjust="0"/>
    <p:restoredTop sz="94660"/>
  </p:normalViewPr>
  <p:slideViewPr>
    <p:cSldViewPr>
      <p:cViewPr>
        <p:scale>
          <a:sx n="100" d="100"/>
          <a:sy n="100" d="100"/>
        </p:scale>
        <p:origin x="-222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24.wmf"/><Relationship Id="rId1" Type="http://schemas.openxmlformats.org/officeDocument/2006/relationships/image" Target="../media/image54.wmf"/><Relationship Id="rId6" Type="http://schemas.openxmlformats.org/officeDocument/2006/relationships/image" Target="../media/image46.wmf"/><Relationship Id="rId5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7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7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A62D-1056-4B02-B737-8A404368683D}" type="datetimeFigureOut">
              <a:rPr lang="en-GB" smtClean="0"/>
              <a:pPr/>
              <a:t>11/11/2014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4E506-8244-4B98-85F8-1CACD5F8B08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4E506-8244-4B98-85F8-1CACD5F8B08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D82B-4DC2-4E48-B711-288DFA041A96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367B-558A-4C61-983B-3E405FABC036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E68F-11B3-49AB-A7F2-8F67E111FA1C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BD938-BD83-4947-801B-5DCE666CEBEA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0F4B-5E35-4F1C-998C-0262E1FD5ECD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3271-0A23-453B-B795-076A579854A8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6CB2-93FF-4C70-B7DE-DD8EE37459AC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7DD8-0BA1-41FD-803E-342BB42A4730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7C07-BB81-40E6-95B3-B6F66BEF6281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4E11-A2DC-4E66-824D-0944F10EA4C0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C78F-FD9E-41CD-B67D-C479622E92BB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E9C88-87D1-4844-8D15-B56FE2F3D1C0}" type="datetime1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6.png"/><Relationship Id="rId9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Standard_Atmosphere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hyperlink" Target="http://cires.colorado.edu/~voemel/vp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hyperlink" Target="http://en.wikipedia.org/wiki/Arden_Buck_equation" TargetMode="External"/><Relationship Id="rId4" Type="http://schemas.openxmlformats.org/officeDocument/2006/relationships/oleObject" Target="../embeddings/oleObject4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apse_rate" TargetMode="External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hyperlink" Target="http://en.wikipedia.org/wiki/Dew_point" TargetMode="External"/><Relationship Id="rId4" Type="http://schemas.openxmlformats.org/officeDocument/2006/relationships/hyperlink" Target="http://andrew.rsmas.miami.edu/bmcnoldy/Humidity.html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7" Type="http://schemas.openxmlformats.org/officeDocument/2006/relationships/hyperlink" Target="http://en.citizendium.org/wiki/Heat_of_vaporization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hyperlink" Target="http://en.wikipedia.org/wiki/Enthalpy_of_vaporization" TargetMode="External"/><Relationship Id="rId5" Type="http://schemas.openxmlformats.org/officeDocument/2006/relationships/hyperlink" Target="http://en.wikipedia.org/wiki/Lapse_rate" TargetMode="External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E:\AndyFrench\Documents\AF\LIVE PROJECTS\2013 Mathematical models\009 Standard atmosphere\atmo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3759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304800"/>
            <a:ext cx="4343400" cy="1470025"/>
          </a:xfrm>
        </p:spPr>
        <p:txBody>
          <a:bodyPr/>
          <a:lstStyle/>
          <a:p>
            <a:r>
              <a:rPr lang="en-GB" dirty="0" smtClean="0"/>
              <a:t>The Standard Atmosphere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1981200"/>
            <a:ext cx="4038600" cy="1676400"/>
          </a:xfrm>
        </p:spPr>
        <p:txBody>
          <a:bodyPr/>
          <a:lstStyle/>
          <a:p>
            <a:r>
              <a:rPr lang="en-GB" dirty="0" smtClean="0"/>
              <a:t>Dr Andrew French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123" name="Picture 3" descr="E:\AndyFrench\Documents\AF\LIVE PROJECTS\2013 Mathematical models\009 Standard atmosphere\IS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367" y="3010065"/>
            <a:ext cx="5030433" cy="3771735"/>
          </a:xfrm>
          <a:prstGeom prst="rect">
            <a:avLst/>
          </a:prstGeom>
          <a:noFill/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04800"/>
            <a:ext cx="1295400" cy="270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57200" y="823912"/>
          <a:ext cx="3810000" cy="4814888"/>
        </p:xfrm>
        <a:graphic>
          <a:graphicData uri="http://schemas.openxmlformats.org/presentationml/2006/ole">
            <p:oleObj spid="_x0000_s25602" name="Equation" r:id="rId3" imgW="2108160" imgH="266688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304800"/>
            <a:ext cx="428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Case 2:  Constant but non-zero, lapse rate </a:t>
            </a:r>
            <a:r>
              <a:rPr lang="en-GB" b="1" i="1" dirty="0" smtClean="0"/>
              <a:t>L</a:t>
            </a:r>
            <a:endParaRPr lang="en-GB" b="1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838200"/>
            <a:ext cx="23383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5638800" y="457200"/>
            <a:ext cx="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38800" y="3505200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8077200" y="3276600"/>
          <a:ext cx="395287" cy="569912"/>
        </p:xfrm>
        <a:graphic>
          <a:graphicData uri="http://schemas.openxmlformats.org/presentationml/2006/ole">
            <p:oleObj spid="_x0000_s25604" name="Equation" r:id="rId5" imgW="114120" imgH="164880" progId="Equation.DSMT4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5492750" y="3489325"/>
          <a:ext cx="527050" cy="701675"/>
        </p:xfrm>
        <a:graphic>
          <a:graphicData uri="http://schemas.openxmlformats.org/presentationml/2006/ole">
            <p:oleObj spid="_x0000_s25605" name="Equation" r:id="rId6" imgW="152280" imgH="203040" progId="Equation.DSMT4">
              <p:embed/>
            </p:oleObj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6096000" y="1295400"/>
          <a:ext cx="1536700" cy="788987"/>
        </p:xfrm>
        <a:graphic>
          <a:graphicData uri="http://schemas.openxmlformats.org/presentationml/2006/ole">
            <p:oleObj spid="_x0000_s25606" name="Equation" r:id="rId7" imgW="444240" imgH="228600" progId="Equation.DSMT4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H="1">
            <a:off x="5638800" y="19050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114800" y="5181600"/>
            <a:ext cx="3810000" cy="14478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6172200" y="2362200"/>
          <a:ext cx="2195286" cy="838200"/>
        </p:xfrm>
        <a:graphic>
          <a:graphicData uri="http://schemas.openxmlformats.org/presentationml/2006/ole">
            <p:oleObj spid="_x0000_s25607" name="Equation" r:id="rId8" imgW="1396800" imgH="533160" progId="Equation.DSMT4">
              <p:embed/>
            </p:oleObj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4191000" y="5181600"/>
          <a:ext cx="3758595" cy="1435100"/>
        </p:xfrm>
        <a:graphic>
          <a:graphicData uri="http://schemas.openxmlformats.org/presentationml/2006/ole">
            <p:oleObj spid="_x0000_s25608" name="Equation" r:id="rId9" imgW="139680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5" name="Picture 1" descr="E:\AndyFrench\Documents\AF\LIVE PROJECTS\2013 Mathematical models\009 Standard atmosphere\ISA da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24950" cy="519033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6200" y="64008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3"/>
              </a:rPr>
              <a:t>http://en.wikipedia.org/wiki/International_Standard_Atmosphere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6626" name="Picture 2" descr="E:\AndyFrench\Documents\AF\LIVE PROJECTS\2013 Mathematical models\009 Standard atmosphere\IS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6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228600"/>
            <a:ext cx="795160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generate the </a:t>
            </a:r>
            <a:r>
              <a:rPr lang="en-GB" b="1" dirty="0" smtClean="0"/>
              <a:t>Pressure and Temperature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b="1" dirty="0" smtClean="0"/>
              <a:t>altitude</a:t>
            </a:r>
            <a:r>
              <a:rPr lang="en-GB" dirty="0" smtClean="0"/>
              <a:t> graphs on the previous slide: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State a desired range of altitude /km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Convert to </a:t>
            </a:r>
            <a:r>
              <a:rPr lang="en-GB" i="1" dirty="0" err="1" smtClean="0"/>
              <a:t>geopotential</a:t>
            </a:r>
            <a:r>
              <a:rPr lang="en-GB" dirty="0" smtClean="0"/>
              <a:t> altitude using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Determine ISA layer base altitude and lapse rate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Determine Temperature and Pressure at the base of the layer (i.e. </a:t>
            </a:r>
            <a:r>
              <a:rPr lang="en-GB" i="1" dirty="0" smtClean="0"/>
              <a:t>T</a:t>
            </a:r>
            <a:r>
              <a:rPr lang="en-GB" i="1" baseline="-25000" dirty="0" smtClean="0"/>
              <a:t>0</a:t>
            </a:r>
            <a:r>
              <a:rPr lang="en-GB" dirty="0" smtClean="0"/>
              <a:t> and </a:t>
            </a:r>
            <a:r>
              <a:rPr lang="en-GB" i="1" dirty="0" smtClean="0"/>
              <a:t>P</a:t>
            </a:r>
            <a:r>
              <a:rPr lang="en-GB" i="1" baseline="-25000" dirty="0" smtClean="0"/>
              <a:t>0</a:t>
            </a:r>
            <a:r>
              <a:rPr lang="en-GB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Compute pressure and temperature</a:t>
            </a:r>
            <a:endParaRPr lang="en-GB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838200" y="1447800"/>
          <a:ext cx="3736975" cy="1992313"/>
        </p:xfrm>
        <a:graphic>
          <a:graphicData uri="http://schemas.openxmlformats.org/presentationml/2006/ole">
            <p:oleObj spid="_x0000_s27650" name="Equation" r:id="rId3" imgW="2158920" imgH="1117440" progId="Equation.DSMT4">
              <p:embed/>
            </p:oleObj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3616325" y="4773612"/>
          <a:ext cx="3317875" cy="1779588"/>
        </p:xfrm>
        <a:graphic>
          <a:graphicData uri="http://schemas.openxmlformats.org/presentationml/2006/ole">
            <p:oleObj spid="_x0000_s27652" name="Equation" r:id="rId4" imgW="1396800" imgH="749160" progId="Equation.DSMT4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762000" y="4800600"/>
          <a:ext cx="2020888" cy="1296988"/>
        </p:xfrm>
        <a:graphic>
          <a:graphicData uri="http://schemas.openxmlformats.org/presentationml/2006/ole">
            <p:oleObj spid="_x0000_s27654" name="Equation" r:id="rId5" imgW="850680" imgH="54576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43600" y="1905000"/>
            <a:ext cx="2286000" cy="923330"/>
          </a:xfrm>
          <a:prstGeom prst="rect">
            <a:avLst/>
          </a:prstGeom>
          <a:noFill/>
          <a:ln>
            <a:solidFill>
              <a:srgbClr val="0070C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Note temperature </a:t>
            </a:r>
            <a:r>
              <a:rPr lang="en-GB" i="1" dirty="0" smtClean="0"/>
              <a:t>T</a:t>
            </a:r>
            <a:r>
              <a:rPr lang="en-GB" dirty="0" smtClean="0"/>
              <a:t> in degrees Celsius is: </a:t>
            </a:r>
          </a:p>
          <a:p>
            <a:r>
              <a:rPr lang="en-GB" dirty="0" smtClean="0"/>
              <a:t>273 + </a:t>
            </a:r>
            <a:r>
              <a:rPr lang="en-GB" i="1" dirty="0" smtClean="0"/>
              <a:t>T</a:t>
            </a:r>
            <a:r>
              <a:rPr lang="en-GB" dirty="0" smtClean="0"/>
              <a:t>  Kelvin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33400" y="4724400"/>
            <a:ext cx="2362200" cy="16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581400" cy="1981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62000" y="1458913"/>
            <a:ext cx="3810000" cy="1981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33400" y="6324600"/>
          <a:ext cx="633046" cy="304800"/>
        </p:xfrm>
        <a:graphic>
          <a:graphicData uri="http://schemas.openxmlformats.org/presentationml/2006/ole">
            <p:oleObj spid="_x0000_s27655" name="Equation" r:id="rId6" imgW="342720" imgH="164880" progId="Equation.DSMT4">
              <p:embed/>
            </p:oleObj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7086600" y="4648200"/>
          <a:ext cx="633413" cy="304800"/>
        </p:xfrm>
        <a:graphic>
          <a:graphicData uri="http://schemas.openxmlformats.org/presentationml/2006/ole">
            <p:oleObj spid="_x0000_s27656" name="Equation" r:id="rId7" imgW="342720" imgH="1648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about humidity?</a:t>
            </a:r>
          </a:p>
          <a:p>
            <a:endParaRPr lang="en-GB" dirty="0" smtClean="0"/>
          </a:p>
          <a:p>
            <a:r>
              <a:rPr lang="en-GB" dirty="0" smtClean="0"/>
              <a:t>Any sensible description of non-arid climatology will need to take into account the</a:t>
            </a:r>
          </a:p>
          <a:p>
            <a:r>
              <a:rPr lang="en-GB" dirty="0" smtClean="0"/>
              <a:t>impact of variable amounts of </a:t>
            </a:r>
            <a:r>
              <a:rPr lang="en-GB" b="1" dirty="0" smtClean="0"/>
              <a:t>water vapour </a:t>
            </a:r>
            <a:r>
              <a:rPr lang="en-GB" dirty="0" smtClean="0"/>
              <a:t>contained within the air column. In the</a:t>
            </a:r>
          </a:p>
          <a:p>
            <a:r>
              <a:rPr lang="en-GB" i="1" dirty="0" smtClean="0"/>
              <a:t>Troposphere</a:t>
            </a:r>
            <a:r>
              <a:rPr lang="en-GB" dirty="0" smtClean="0"/>
              <a:t> at least, the presence of water vapour can have a dramatic influence upon</a:t>
            </a:r>
          </a:p>
          <a:p>
            <a:r>
              <a:rPr lang="en-GB" dirty="0" smtClean="0"/>
              <a:t>thermodynamic variables such as temperature and pressure, and is obviously a fundamental component of weather phenomena such as cloud and fog.</a:t>
            </a:r>
          </a:p>
          <a:p>
            <a:endParaRPr lang="en-GB" dirty="0" smtClean="0"/>
          </a:p>
          <a:p>
            <a:r>
              <a:rPr lang="en-GB" dirty="0" smtClean="0"/>
              <a:t>To model the effect of humidity upon temperature and pressure, let us modify our</a:t>
            </a:r>
          </a:p>
          <a:p>
            <a:r>
              <a:rPr lang="en-GB" dirty="0" smtClean="0"/>
              <a:t>original single ideal gas assumption to consider a </a:t>
            </a:r>
            <a:r>
              <a:rPr lang="en-GB" i="1" dirty="0" smtClean="0"/>
              <a:t>composite</a:t>
            </a:r>
            <a:r>
              <a:rPr lang="en-GB" dirty="0" smtClean="0"/>
              <a:t> of dry air and water vapour.</a:t>
            </a:r>
          </a:p>
          <a:p>
            <a:r>
              <a:rPr lang="en-GB" dirty="0" smtClean="0"/>
              <a:t>The molar masses of dry air and water vapour are, respectively:</a:t>
            </a:r>
            <a:endParaRPr lang="en-GB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81000" y="3505200"/>
          <a:ext cx="2590799" cy="903832"/>
        </p:xfrm>
        <a:graphic>
          <a:graphicData uri="http://schemas.openxmlformats.org/presentationml/2006/ole">
            <p:oleObj spid="_x0000_s28674" name="Equation" r:id="rId3" imgW="1269720" imgH="44424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4583668"/>
            <a:ext cx="9067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respective ideal gas equations are, for 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d</a:t>
            </a:r>
            <a:r>
              <a:rPr lang="en-GB" dirty="0" smtClean="0"/>
              <a:t> moles of dry air and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v</a:t>
            </a:r>
            <a:r>
              <a:rPr lang="en-GB" dirty="0" smtClean="0"/>
              <a:t> moles of water vapour:  </a:t>
            </a:r>
            <a:endParaRPr lang="en-GB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04800" y="5105400"/>
          <a:ext cx="4135532" cy="1600200"/>
        </p:xfrm>
        <a:graphic>
          <a:graphicData uri="http://schemas.openxmlformats.org/presentationml/2006/ole">
            <p:oleObj spid="_x0000_s28675" name="Equation" r:id="rId4" imgW="1485720" imgH="583920" progId="Equation.DSMT4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429000"/>
            <a:ext cx="2743200" cy="10668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438400" y="5105400"/>
            <a:ext cx="4169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i.e. the overall pressure </a:t>
            </a:r>
            <a:r>
              <a:rPr lang="en-GB" sz="1400" i="1" dirty="0" smtClean="0"/>
              <a:t>P</a:t>
            </a:r>
            <a:r>
              <a:rPr lang="en-GB" sz="1400" dirty="0" smtClean="0"/>
              <a:t> is the sum of the ‘partial pressures’ of the component gases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152400"/>
            <a:ext cx="4978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i.e. the average pressure, temperature structure of the air column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419600" y="457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124200"/>
            <a:ext cx="4343400" cy="364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3048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define </a:t>
            </a:r>
            <a:r>
              <a:rPr lang="en-GB" i="1" dirty="0" smtClean="0"/>
              <a:t>relative humidity U</a:t>
            </a:r>
            <a:r>
              <a:rPr lang="en-GB" dirty="0" smtClean="0"/>
              <a:t> as the ratio of water vapour pressure to that at saturation </a:t>
            </a:r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endParaRPr lang="en-GB" i="1" baseline="-25000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304800" y="990600"/>
          <a:ext cx="1371600" cy="536713"/>
        </p:xfrm>
        <a:graphic>
          <a:graphicData uri="http://schemas.openxmlformats.org/presentationml/2006/ole">
            <p:oleObj spid="_x0000_s29698" name="Equation" r:id="rId4" imgW="533160" imgH="203040" progId="Equation.DSMT4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09800" y="838200"/>
            <a:ext cx="6553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An empirical model for saturation pressure as a pure function of temperature is given by the </a:t>
            </a:r>
            <a:r>
              <a:rPr lang="en-GB" i="1" dirty="0" smtClean="0"/>
              <a:t>Arden Buck equation </a:t>
            </a:r>
            <a:r>
              <a:rPr lang="en-GB" sz="1400" dirty="0" smtClean="0">
                <a:hlinkClick r:id="rId5"/>
              </a:rPr>
              <a:t>http://en.wikipedia.org/wiki/Arden_Buck_equation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228600" y="990600"/>
            <a:ext cx="1524000" cy="533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8600" y="3200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where the saturation vapour pressure </a:t>
            </a:r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r>
              <a:rPr lang="en-GB" dirty="0" smtClean="0"/>
              <a:t> is given in mbar and temperature in degrees Celsius</a:t>
            </a:r>
            <a:endParaRPr lang="en-GB" dirty="0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209550" y="2057400"/>
          <a:ext cx="5507038" cy="1066800"/>
        </p:xfrm>
        <a:graphic>
          <a:graphicData uri="http://schemas.openxmlformats.org/presentationml/2006/ole">
            <p:oleObj spid="_x0000_s29699" name="Equation" r:id="rId6" imgW="1765080" imgH="34272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91200" y="1981200"/>
            <a:ext cx="3352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There are in fact many empirical formulae for vapour pressure.  </a:t>
            </a:r>
          </a:p>
          <a:p>
            <a:r>
              <a:rPr lang="en-GB" sz="1400" dirty="0" smtClean="0"/>
              <a:t>A good selection are compared at </a:t>
            </a:r>
            <a:r>
              <a:rPr lang="en-GB" sz="1000" dirty="0" smtClean="0">
                <a:hlinkClick r:id="rId7"/>
              </a:rPr>
              <a:t>http://cires.colorado.edu/~voemel/vp.html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8305800" y="6096000"/>
            <a:ext cx="6407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T</a:t>
            </a:r>
            <a:r>
              <a:rPr lang="en-GB" dirty="0" smtClean="0"/>
              <a:t> /</a:t>
            </a:r>
            <a:r>
              <a:rPr lang="en-GB" baseline="30000" dirty="0" err="1" smtClean="0"/>
              <a:t>o</a:t>
            </a:r>
            <a:r>
              <a:rPr lang="en-GB" dirty="0" err="1" smtClean="0"/>
              <a:t>C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048000"/>
            <a:ext cx="9957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r>
              <a:rPr lang="en-GB" dirty="0" smtClean="0"/>
              <a:t> /mbar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4648200"/>
            <a:ext cx="4114800" cy="1815882"/>
          </a:xfrm>
          <a:prstGeom prst="rect">
            <a:avLst/>
          </a:prstGeom>
          <a:noFill/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 the vapour pressure is </a:t>
            </a:r>
            <a:r>
              <a:rPr lang="en-GB" sz="1400" i="1" dirty="0" smtClean="0"/>
              <a:t>very small</a:t>
            </a:r>
          </a:p>
          <a:p>
            <a:r>
              <a:rPr lang="en-GB" sz="1400" dirty="0" smtClean="0"/>
              <a:t>compared to the pressure of dry air when temperatures are low. Therefore to a very good approximation we can ignore it in the pressure calculation.</a:t>
            </a:r>
          </a:p>
          <a:p>
            <a:endParaRPr lang="en-GB" sz="1400" dirty="0" smtClean="0"/>
          </a:p>
          <a:p>
            <a:r>
              <a:rPr lang="en-GB" sz="1400" dirty="0" smtClean="0"/>
              <a:t>However, the lapse rate </a:t>
            </a:r>
            <a:r>
              <a:rPr lang="en-GB" sz="1400" i="1" dirty="0" smtClean="0"/>
              <a:t>is</a:t>
            </a:r>
            <a:r>
              <a:rPr lang="en-GB" sz="1400" dirty="0" smtClean="0"/>
              <a:t> </a:t>
            </a:r>
            <a:r>
              <a:rPr lang="en-GB" sz="1400" i="1" dirty="0" smtClean="0"/>
              <a:t>significantly</a:t>
            </a:r>
            <a:r>
              <a:rPr lang="en-GB" sz="1400" dirty="0" smtClean="0"/>
              <a:t> affected by humidity.....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3810000"/>
            <a:ext cx="285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1 </a:t>
            </a:r>
            <a:r>
              <a:rPr lang="en-GB" dirty="0" err="1" smtClean="0"/>
              <a:t>atm</a:t>
            </a:r>
            <a:r>
              <a:rPr lang="en-GB" dirty="0" smtClean="0"/>
              <a:t> is 1013.25 mbar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304800"/>
            <a:ext cx="400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 overall density of the atmosphere is:</a:t>
            </a:r>
            <a:endParaRPr lang="en-GB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57199" y="838200"/>
          <a:ext cx="5031205" cy="990600"/>
        </p:xfrm>
        <a:graphic>
          <a:graphicData uri="http://schemas.openxmlformats.org/presentationml/2006/ole">
            <p:oleObj spid="_x0000_s30722" name="Equation" r:id="rId3" imgW="2234880" imgH="457200" progId="Equation.DSMT4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457200" y="2590800"/>
          <a:ext cx="4881563" cy="1524000"/>
        </p:xfrm>
        <a:graphic>
          <a:graphicData uri="http://schemas.openxmlformats.org/presentationml/2006/ole">
            <p:oleObj spid="_x0000_s30723" name="Equation" r:id="rId4" imgW="2425680" imgH="74916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381000" y="2057400"/>
            <a:ext cx="295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the ideal gas equations:</a:t>
            </a:r>
            <a:endParaRPr lang="en-GB" dirty="0"/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2819400" y="4572000"/>
          <a:ext cx="4452937" cy="1143000"/>
        </p:xfrm>
        <a:graphic>
          <a:graphicData uri="http://schemas.openxmlformats.org/presentationml/2006/ole">
            <p:oleObj spid="_x0000_s30724" name="Equation" r:id="rId5" imgW="1879560" imgH="48240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4495800"/>
            <a:ext cx="4572000" cy="1295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3400" y="4953000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7171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pressure integral is now more complex, but can be evaluated using a </a:t>
            </a:r>
          </a:p>
          <a:p>
            <a:r>
              <a:rPr lang="en-GB" dirty="0" smtClean="0"/>
              <a:t>numerical method:</a:t>
            </a:r>
            <a:endParaRPr lang="en-GB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981200" y="1981200"/>
          <a:ext cx="4630738" cy="1046163"/>
        </p:xfrm>
        <a:graphic>
          <a:graphicData uri="http://schemas.openxmlformats.org/presentationml/2006/ole">
            <p:oleObj spid="_x0000_s31746" name="Equation" r:id="rId4" imgW="2133360" imgH="482400" progId="Equation.DSMT4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6553200" y="1143000"/>
          <a:ext cx="1981200" cy="395524"/>
        </p:xfrm>
        <a:graphic>
          <a:graphicData uri="http://schemas.openxmlformats.org/presentationml/2006/ole">
            <p:oleObj spid="_x0000_s31747" name="Equation" r:id="rId5" imgW="1015920" imgH="203040" progId="Equation.DSMT4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95313" y="1143000"/>
          <a:ext cx="1676400" cy="431800"/>
        </p:xfrm>
        <a:graphic>
          <a:graphicData uri="http://schemas.openxmlformats.org/presentationml/2006/ole">
            <p:oleObj spid="_x0000_s31748" name="Equation" r:id="rId6" imgW="736560" imgH="1904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3124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simple iterative numeric solution scheme might be to use a </a:t>
            </a:r>
            <a:r>
              <a:rPr lang="en-GB" i="1" dirty="0" smtClean="0"/>
              <a:t>finite</a:t>
            </a:r>
            <a:r>
              <a:rPr lang="en-GB" dirty="0" smtClean="0"/>
              <a:t> </a:t>
            </a:r>
            <a:r>
              <a:rPr lang="en-GB" dirty="0" err="1" smtClean="0"/>
              <a:t>geopotential</a:t>
            </a:r>
            <a:r>
              <a:rPr lang="en-GB" dirty="0" smtClean="0"/>
              <a:t> altitude change </a:t>
            </a:r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h, </a:t>
            </a:r>
            <a:r>
              <a:rPr lang="en-GB" dirty="0" smtClean="0"/>
              <a:t>and start from a known temperature and pressure e.g. 15</a:t>
            </a:r>
            <a:r>
              <a:rPr lang="en-GB" baseline="30000" dirty="0" smtClean="0"/>
              <a:t>o</a:t>
            </a:r>
            <a:r>
              <a:rPr lang="en-GB" dirty="0" smtClean="0"/>
              <a:t>C, 1013.25mbar.</a:t>
            </a:r>
            <a:endParaRPr lang="en-GB" dirty="0"/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609600" y="3886200"/>
          <a:ext cx="4411662" cy="2725737"/>
        </p:xfrm>
        <a:graphic>
          <a:graphicData uri="http://schemas.openxmlformats.org/presentationml/2006/ole">
            <p:oleObj spid="_x0000_s31750" name="Equation" r:id="rId7" imgW="2298600" imgH="1422360" progId="Equation.DSMT4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838200" y="25146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667000" y="914400"/>
          <a:ext cx="3429000" cy="880171"/>
        </p:xfrm>
        <a:graphic>
          <a:graphicData uri="http://schemas.openxmlformats.org/presentationml/2006/ole">
            <p:oleObj spid="_x0000_s31751" name="Equation" r:id="rId8" imgW="1879560" imgH="482400" progId="Equation.DSMT4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457200" y="3810000"/>
            <a:ext cx="4648200" cy="2895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5410200" y="5410200"/>
          <a:ext cx="2185559" cy="762000"/>
        </p:xfrm>
        <a:graphic>
          <a:graphicData uri="http://schemas.openxmlformats.org/presentationml/2006/ole">
            <p:oleObj spid="_x0000_s31752" name="Equation" r:id="rId9" imgW="126972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"/>
            <a:ext cx="7953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the partial pressure of water vapour is typically very small compared</a:t>
            </a:r>
          </a:p>
          <a:p>
            <a:r>
              <a:rPr lang="en-GB" dirty="0" smtClean="0"/>
              <a:t>to dry air. Therefore we </a:t>
            </a:r>
            <a:r>
              <a:rPr lang="en-GB" i="1" dirty="0" smtClean="0"/>
              <a:t>can</a:t>
            </a:r>
            <a:r>
              <a:rPr lang="en-GB" dirty="0" smtClean="0"/>
              <a:t> ignore it in pressure calculations. However, the </a:t>
            </a:r>
            <a:r>
              <a:rPr lang="en-GB" b="1" dirty="0" smtClean="0"/>
              <a:t>lapse</a:t>
            </a:r>
          </a:p>
          <a:p>
            <a:r>
              <a:rPr lang="en-GB" b="1" dirty="0" smtClean="0"/>
              <a:t>rate</a:t>
            </a:r>
            <a:r>
              <a:rPr lang="en-GB" dirty="0" smtClean="0"/>
              <a:t> </a:t>
            </a:r>
            <a:r>
              <a:rPr lang="en-GB" i="1" dirty="0" smtClean="0"/>
              <a:t>L </a:t>
            </a:r>
            <a:r>
              <a:rPr lang="en-GB" dirty="0" smtClean="0"/>
              <a:t>is </a:t>
            </a:r>
            <a:r>
              <a:rPr lang="en-GB" i="1" dirty="0" smtClean="0"/>
              <a:t>significantly</a:t>
            </a:r>
            <a:r>
              <a:rPr lang="en-GB" dirty="0" smtClean="0"/>
              <a:t> affected by the presence of water vapour.  A model for </a:t>
            </a:r>
            <a:r>
              <a:rPr lang="en-GB" i="1" dirty="0" smtClean="0"/>
              <a:t>L</a:t>
            </a:r>
            <a:r>
              <a:rPr lang="en-GB" dirty="0" smtClean="0"/>
              <a:t> is: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" y="6324600"/>
            <a:ext cx="3118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hlinkClick r:id="rId3"/>
              </a:rPr>
              <a:t>http://en.wikipedia.org/wiki/Lapse_rate</a:t>
            </a:r>
            <a:endParaRPr lang="en-GB" sz="14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81000" y="1295400"/>
          <a:ext cx="3729038" cy="3470275"/>
        </p:xfrm>
        <a:graphic>
          <a:graphicData uri="http://schemas.openxmlformats.org/presentationml/2006/ole">
            <p:oleObj spid="_x0000_s55304" name="Equation" r:id="rId4" imgW="1460160" imgH="1358640" progId="Equation.DSMT4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5562600" y="1447800"/>
            <a:ext cx="3200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Specific latent heat of vaporization of water</a:t>
            </a:r>
          </a:p>
          <a:p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</a:t>
            </a:r>
            <a:r>
              <a:rPr lang="en-GB" i="1" baseline="-25000" dirty="0" smtClean="0"/>
              <a:t>s</a:t>
            </a:r>
            <a:r>
              <a:rPr lang="en-GB" i="1" dirty="0" smtClean="0"/>
              <a:t> = </a:t>
            </a:r>
            <a:r>
              <a:rPr lang="en-GB" dirty="0" smtClean="0"/>
              <a:t>2,501,000 J kg</a:t>
            </a:r>
            <a:r>
              <a:rPr lang="en-GB" baseline="30000" dirty="0" smtClean="0"/>
              <a:t>-1</a:t>
            </a:r>
            <a:endParaRPr lang="en-GB" dirty="0" smtClean="0"/>
          </a:p>
          <a:p>
            <a:endParaRPr lang="en-GB" b="1" dirty="0" smtClean="0"/>
          </a:p>
          <a:p>
            <a:r>
              <a:rPr lang="en-GB" b="1" dirty="0" smtClean="0"/>
              <a:t>Specific heat of dry air at constant pressure </a:t>
            </a:r>
            <a:r>
              <a:rPr lang="en-GB" dirty="0" smtClean="0"/>
              <a:t>is: </a:t>
            </a:r>
          </a:p>
          <a:p>
            <a:r>
              <a:rPr lang="en-GB" i="1" dirty="0" err="1" smtClean="0"/>
              <a:t>c</a:t>
            </a:r>
            <a:r>
              <a:rPr lang="en-GB" i="1" baseline="-25000" dirty="0" err="1" smtClean="0"/>
              <a:t>pd</a:t>
            </a:r>
            <a:r>
              <a:rPr lang="en-GB" dirty="0" smtClean="0"/>
              <a:t> =   1003.5 Jkg</a:t>
            </a:r>
            <a:r>
              <a:rPr lang="en-GB" baseline="30000" dirty="0" smtClean="0"/>
              <a:t>-1</a:t>
            </a:r>
            <a:r>
              <a:rPr lang="en-GB" dirty="0" smtClean="0"/>
              <a:t>K</a:t>
            </a:r>
            <a:r>
              <a:rPr lang="en-GB" baseline="30000" dirty="0" smtClean="0"/>
              <a:t>-1</a:t>
            </a:r>
          </a:p>
          <a:p>
            <a:endParaRPr lang="en-GB" baseline="30000" dirty="0" smtClean="0"/>
          </a:p>
          <a:p>
            <a:r>
              <a:rPr lang="en-GB" b="1" dirty="0" smtClean="0"/>
              <a:t>Specific gas constant </a:t>
            </a:r>
            <a:r>
              <a:rPr lang="en-GB" dirty="0" smtClean="0"/>
              <a:t>for dry air</a:t>
            </a:r>
          </a:p>
          <a:p>
            <a:r>
              <a:rPr lang="en-GB" i="1" dirty="0" smtClean="0"/>
              <a:t>R</a:t>
            </a:r>
            <a:r>
              <a:rPr lang="en-GB" i="1" baseline="-25000" dirty="0" smtClean="0"/>
              <a:t>s</a:t>
            </a:r>
            <a:r>
              <a:rPr lang="en-GB" dirty="0" smtClean="0"/>
              <a:t> = 287 J kg</a:t>
            </a:r>
            <a:r>
              <a:rPr lang="en-GB" baseline="30000" dirty="0" smtClean="0"/>
              <a:t>-1</a:t>
            </a:r>
            <a:r>
              <a:rPr lang="en-GB" dirty="0" smtClean="0"/>
              <a:t> K</a:t>
            </a:r>
            <a:r>
              <a:rPr lang="en-GB" baseline="30000" dirty="0" smtClean="0"/>
              <a:t>-1</a:t>
            </a:r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304800" y="4986338"/>
          <a:ext cx="2185988" cy="1152525"/>
        </p:xfrm>
        <a:graphic>
          <a:graphicData uri="http://schemas.openxmlformats.org/presentationml/2006/ole">
            <p:oleObj spid="_x0000_s55305" name="Equation" r:id="rId5" imgW="1269720" imgH="67284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191000" y="2590800"/>
            <a:ext cx="1080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 is in Kelvin</a:t>
            </a:r>
            <a:endParaRPr lang="en-GB" sz="14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6019800" y="4724400"/>
          <a:ext cx="2790825" cy="750474"/>
        </p:xfrm>
        <a:graphic>
          <a:graphicData uri="http://schemas.openxmlformats.org/presentationml/2006/ole">
            <p:oleObj spid="_x0000_s55306" name="Equation" r:id="rId6" imgW="1511280" imgH="406080" progId="Equation.DSMT4">
              <p:embed/>
            </p:oleObj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H="1" flipV="1">
            <a:off x="5791200" y="4267200"/>
            <a:ext cx="304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200400" y="28194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3429000" y="5029200"/>
          <a:ext cx="1547813" cy="990600"/>
        </p:xfrm>
        <a:graphic>
          <a:graphicData uri="http://schemas.openxmlformats.org/presentationml/2006/ole">
            <p:oleObj spid="_x0000_s55307" name="Equation" r:id="rId7" imgW="634680" imgH="406080" progId="Equation.DSMT4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562600" y="6019800"/>
            <a:ext cx="2279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Essentially the molecular fraction of water to dry air</a:t>
            </a:r>
            <a:endParaRPr lang="en-GB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5029200" y="5715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05000" y="16002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Lapse rate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E:\AndyFrench\Documents\AF\LIVE PROJECTS\2013 Mathematical models\009 Standard atmosphere\MATLAB models\lapse ra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539" cy="68580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4008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 humidity only makes a significant difference at low pressures i.e. at high altitudes. At this point the assumption of a significant relative humidity is likely to be invalid anyway!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0"/>
            <a:ext cx="762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Hence ‘rule of thumb’:  </a:t>
            </a:r>
            <a:r>
              <a:rPr lang="en-GB" sz="1400" i="1" dirty="0" smtClean="0"/>
              <a:t>dry air lapse rate</a:t>
            </a:r>
            <a:r>
              <a:rPr lang="en-GB" sz="1400" dirty="0" smtClean="0"/>
              <a:t> is about </a:t>
            </a:r>
            <a:r>
              <a:rPr lang="en-GB" sz="1400" b="1" dirty="0" smtClean="0"/>
              <a:t>10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r>
              <a:rPr lang="en-GB" sz="1400" dirty="0" smtClean="0"/>
              <a:t>, </a:t>
            </a:r>
            <a:r>
              <a:rPr lang="en-GB" sz="1400" i="1" dirty="0" smtClean="0"/>
              <a:t>wet air lapse rate </a:t>
            </a:r>
            <a:r>
              <a:rPr lang="en-GB" sz="1400" dirty="0" smtClean="0"/>
              <a:t>is about </a:t>
            </a:r>
            <a:r>
              <a:rPr lang="en-GB" sz="1400" b="1" dirty="0" smtClean="0"/>
              <a:t>6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endParaRPr lang="en-GB" sz="14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3400" y="3048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E:\AndyFrench\Documents\AF\LIVE PROJECTS\2013 Mathematical models\009 Standard atmosphere\atmo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0"/>
            <a:ext cx="4343400" cy="6867174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743200"/>
            <a:ext cx="2057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The atmosphere consists of a </a:t>
            </a:r>
            <a:r>
              <a:rPr lang="en-GB" i="1" dirty="0" smtClean="0"/>
              <a:t>single ideal gas</a:t>
            </a:r>
            <a:r>
              <a:rPr lang="en-GB" dirty="0" smtClean="0"/>
              <a:t>, whose molecular mass takes into account the actual composition of different gases (e.g. Nitrogen, Oxygen, Carbon Dioxide, water vapour etc).</a:t>
            </a:r>
            <a:endParaRPr lang="en-GB" dirty="0"/>
          </a:p>
        </p:txBody>
      </p:sp>
      <p:pic>
        <p:nvPicPr>
          <p:cNvPr id="4098" name="Picture 2" descr="http://upload.wikimedia.org/wikipedia/commons/thumb/7/7a/Atmosphere_gas_proportions.svg/180px-Atmosphere_gas_proportion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895600"/>
            <a:ext cx="1714500" cy="35718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228600"/>
            <a:ext cx="480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The International Standard Atmosphere (ISA) </a:t>
            </a:r>
            <a:r>
              <a:rPr lang="en-GB" dirty="0" smtClean="0"/>
              <a:t>is an idealized model of the variation of average air pressure and temperature with altitude.</a:t>
            </a:r>
          </a:p>
          <a:p>
            <a:endParaRPr lang="en-GB" dirty="0" smtClean="0"/>
          </a:p>
          <a:p>
            <a:r>
              <a:rPr lang="en-GB" b="1" dirty="0" smtClean="0"/>
              <a:t>Assumptions: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atmosphere consists of a number of fixed layers, each with a constant temperature gradient or ‘lapse rate’.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0" y="3429000"/>
            <a:ext cx="1399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Gas composition</a:t>
            </a:r>
          </a:p>
          <a:p>
            <a:r>
              <a:rPr lang="en-GB" sz="1400" dirty="0" smtClean="0"/>
              <a:t>of ‘dry air’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3886200" y="3657600"/>
            <a:ext cx="304800" cy="33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0" y="1331893"/>
            <a:ext cx="17793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Distinct layers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which make up the</a:t>
            </a:r>
          </a:p>
          <a:p>
            <a:r>
              <a:rPr lang="en-GB" sz="1400" i="1" dirty="0" smtClean="0">
                <a:solidFill>
                  <a:schemeClr val="bg1"/>
                </a:solidFill>
              </a:rPr>
              <a:t>Standard Atmosphere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model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52400"/>
            <a:ext cx="8458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b="1" dirty="0" smtClean="0"/>
              <a:t>dew point </a:t>
            </a:r>
            <a:r>
              <a:rPr lang="en-GB" dirty="0" smtClean="0"/>
              <a:t>is the temperature to which a given parcel of air must be cooled, at constant barometric pressure, for water vapour to condense into water. 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i="1" dirty="0" smtClean="0"/>
              <a:t>August-Roche Magnus approximation </a:t>
            </a:r>
            <a:r>
              <a:rPr lang="en-GB" dirty="0" smtClean="0"/>
              <a:t>defines the dew point to be defined by the following expression in terms of relative humidity </a:t>
            </a:r>
            <a:r>
              <a:rPr lang="en-GB" i="1" dirty="0" smtClean="0"/>
              <a:t>U</a:t>
            </a:r>
            <a:r>
              <a:rPr lang="en-GB" dirty="0" smtClean="0"/>
              <a:t> (with values 0…1) and </a:t>
            </a:r>
            <a:r>
              <a:rPr lang="en-GB" i="1" dirty="0" smtClean="0"/>
              <a:t>ambient</a:t>
            </a:r>
            <a:r>
              <a:rPr lang="en-GB" dirty="0" smtClean="0"/>
              <a:t> air temperature </a:t>
            </a:r>
            <a:r>
              <a:rPr lang="en-GB" i="1" dirty="0" smtClean="0"/>
              <a:t>T.   </a:t>
            </a:r>
            <a:r>
              <a:rPr lang="en-GB" dirty="0" smtClean="0"/>
              <a:t>i.e. the air parcel being cooled will be colder than the ambient air!</a:t>
            </a:r>
            <a:endParaRPr lang="en-GB" i="1" dirty="0" smtClean="0"/>
          </a:p>
          <a:p>
            <a:endParaRPr lang="en-GB" sz="1400" i="1" dirty="0" smtClean="0"/>
          </a:p>
          <a:p>
            <a:r>
              <a:rPr lang="en-GB" sz="1400" dirty="0" smtClean="0"/>
              <a:t>Note in the formula below, </a:t>
            </a:r>
            <a:r>
              <a:rPr lang="en-GB" sz="1400" i="1" dirty="0" smtClean="0"/>
              <a:t>T</a:t>
            </a:r>
            <a:r>
              <a:rPr lang="en-GB" sz="1400" dirty="0" smtClean="0"/>
              <a:t> is defined in degrees Celsius.</a:t>
            </a:r>
          </a:p>
          <a:p>
            <a:endParaRPr lang="en-GB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304800" y="2590800"/>
          <a:ext cx="3695700" cy="3402013"/>
        </p:xfrm>
        <a:graphic>
          <a:graphicData uri="http://schemas.openxmlformats.org/presentationml/2006/ole">
            <p:oleObj spid="_x0000_s32770" name="Equation" r:id="rId3" imgW="1231560" imgH="1130040" progId="Equation.DSMT4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6324600"/>
            <a:ext cx="5791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hlinkClick r:id="rId4"/>
              </a:rPr>
              <a:t>http://andrew.rsmas.miami.edu/bmcnoldy/Humidity.html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228600" y="2514600"/>
            <a:ext cx="3886200" cy="3581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53000" y="3886200"/>
            <a:ext cx="3810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“The dew point is the temperature at which the water vapour in a sample of air at constant barometric pressure condenses into liquid water at the same rate at which it evaporates”</a:t>
            </a:r>
          </a:p>
          <a:p>
            <a:r>
              <a:rPr lang="en-GB" sz="1400" dirty="0" smtClean="0">
                <a:hlinkClick r:id="rId5"/>
              </a:rPr>
              <a:t>http://en.wikipedia.org/wiki/Dew_point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2.bp.blogspot.com/-Af_NUoEHJBk/TkpsmJc3l_I/AAAAAAAAAAs/2vRnP4zrQWA/s1600/dry+lap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8700" y="152400"/>
            <a:ext cx="4305300" cy="4305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152400"/>
            <a:ext cx="87146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Why clouds form</a:t>
            </a:r>
          </a:p>
          <a:p>
            <a:endParaRPr lang="en-GB" dirty="0" smtClean="0"/>
          </a:p>
          <a:p>
            <a:r>
              <a:rPr lang="en-GB" dirty="0" smtClean="0"/>
              <a:t>Clouds contain saturated</a:t>
            </a:r>
          </a:p>
          <a:p>
            <a:r>
              <a:rPr lang="en-GB" dirty="0" smtClean="0"/>
              <a:t>air, i.e. where liquid water has</a:t>
            </a:r>
          </a:p>
          <a:p>
            <a:r>
              <a:rPr lang="en-GB" dirty="0" smtClean="0"/>
              <a:t>condensed out of its vapour</a:t>
            </a:r>
          </a:p>
          <a:p>
            <a:r>
              <a:rPr lang="en-GB" dirty="0" smtClean="0"/>
              <a:t>phase. So how is this buoyant?</a:t>
            </a:r>
          </a:p>
          <a:p>
            <a:r>
              <a:rPr lang="en-GB" dirty="0" smtClean="0"/>
              <a:t>Surely the density must exceed</a:t>
            </a:r>
          </a:p>
          <a:p>
            <a:r>
              <a:rPr lang="en-GB" dirty="0" smtClean="0"/>
              <a:t>the air around it?</a:t>
            </a:r>
          </a:p>
          <a:p>
            <a:endParaRPr lang="en-GB" dirty="0" smtClean="0"/>
          </a:p>
          <a:p>
            <a:r>
              <a:rPr lang="en-GB" dirty="0" smtClean="0"/>
              <a:t>The explanation is that the air</a:t>
            </a:r>
          </a:p>
          <a:p>
            <a:r>
              <a:rPr lang="en-GB" dirty="0" smtClean="0"/>
              <a:t>within a cloud is, on average,</a:t>
            </a:r>
          </a:p>
          <a:p>
            <a:r>
              <a:rPr lang="en-GB" i="1" dirty="0" smtClean="0"/>
              <a:t>warmer</a:t>
            </a:r>
            <a:r>
              <a:rPr lang="en-GB" dirty="0" smtClean="0"/>
              <a:t> than the air outside it. </a:t>
            </a:r>
          </a:p>
          <a:p>
            <a:r>
              <a:rPr lang="en-GB" dirty="0" smtClean="0"/>
              <a:t>This is because energy</a:t>
            </a:r>
          </a:p>
          <a:p>
            <a:r>
              <a:rPr lang="en-GB" dirty="0" smtClean="0"/>
              <a:t>is liberated during the phase transition</a:t>
            </a:r>
          </a:p>
          <a:p>
            <a:r>
              <a:rPr lang="en-GB" dirty="0" smtClean="0"/>
              <a:t>from vapour to liquid.  A cloud</a:t>
            </a:r>
          </a:p>
          <a:p>
            <a:r>
              <a:rPr lang="en-GB" dirty="0" smtClean="0"/>
              <a:t>therefore </a:t>
            </a:r>
            <a:r>
              <a:rPr lang="en-GB" i="1" dirty="0" smtClean="0"/>
              <a:t>contains dry air </a:t>
            </a:r>
            <a:r>
              <a:rPr lang="en-GB" dirty="0" smtClean="0"/>
              <a:t>that is </a:t>
            </a:r>
            <a:r>
              <a:rPr lang="en-GB" i="1" dirty="0" smtClean="0"/>
              <a:t>less dense </a:t>
            </a:r>
            <a:r>
              <a:rPr lang="en-GB" dirty="0" smtClean="0"/>
              <a:t>than the surrounding air. This warmer air acts</a:t>
            </a:r>
          </a:p>
          <a:p>
            <a:r>
              <a:rPr lang="en-GB" dirty="0" smtClean="0"/>
              <a:t>as a sort of ‘floatation device’ for the condensed water within the cloud.</a:t>
            </a:r>
          </a:p>
          <a:p>
            <a:endParaRPr lang="en-GB" dirty="0" smtClean="0"/>
          </a:p>
          <a:p>
            <a:r>
              <a:rPr lang="en-GB" dirty="0" smtClean="0"/>
              <a:t>The cloud top is when the overall density inside the cloud equals to the (dry air)</a:t>
            </a:r>
          </a:p>
          <a:p>
            <a:r>
              <a:rPr lang="en-GB" dirty="0" smtClean="0"/>
              <a:t>density outside. The cloud base is when the local air temperature reaches the dew point and condensation occurs. </a:t>
            </a:r>
          </a:p>
          <a:p>
            <a:endParaRPr lang="en-GB" dirty="0" smtClean="0"/>
          </a:p>
          <a:p>
            <a:r>
              <a:rPr lang="en-GB" dirty="0" smtClean="0"/>
              <a:t>One can model temperatures this by considering a </a:t>
            </a:r>
            <a:r>
              <a:rPr lang="en-GB" i="1" dirty="0" smtClean="0"/>
              <a:t>moist lapse rate for the cloud </a:t>
            </a:r>
          </a:p>
          <a:p>
            <a:r>
              <a:rPr lang="en-GB" dirty="0" smtClean="0"/>
              <a:t>and a </a:t>
            </a:r>
            <a:r>
              <a:rPr lang="en-GB" i="1" dirty="0" smtClean="0"/>
              <a:t>dry lapse rate for the surrounding air.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05200" y="228600"/>
            <a:ext cx="1447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adiabatic</a:t>
            </a:r>
            <a:r>
              <a:rPr lang="en-GB" sz="1400" dirty="0" smtClean="0"/>
              <a:t> means “no heat transfer”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43400" y="6858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3794" name="Picture 2" descr="E:\AndyFrench\Documents\AF\LIVE PROJECTS\2013 Mathematical models\009 Standard atmosphere\phase dia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6815211" cy="58674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814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What about boiling point?  </a:t>
            </a:r>
            <a:r>
              <a:rPr lang="en-GB" dirty="0" smtClean="0"/>
              <a:t>To boil water, it must undergo a </a:t>
            </a:r>
            <a:r>
              <a:rPr lang="en-GB" i="1" dirty="0" smtClean="0"/>
              <a:t>phase transition </a:t>
            </a:r>
            <a:r>
              <a:rPr lang="en-GB" dirty="0" smtClean="0"/>
              <a:t>from</a:t>
            </a:r>
          </a:p>
          <a:p>
            <a:r>
              <a:rPr lang="en-GB" dirty="0" smtClean="0"/>
              <a:t>liquid to gas. This requires a certain amount of heat, </a:t>
            </a:r>
            <a:r>
              <a:rPr lang="en-GB" i="1" dirty="0" smtClean="0"/>
              <a:t>the latent heat of vaporization</a:t>
            </a:r>
            <a:r>
              <a:rPr lang="en-GB" dirty="0" smtClean="0"/>
              <a:t>,</a:t>
            </a:r>
          </a:p>
          <a:p>
            <a:r>
              <a:rPr lang="en-GB" dirty="0" smtClean="0"/>
              <a:t> to break the inter-molecular bonds inherent in the water.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381000"/>
            <a:ext cx="6915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gradient of a phase transition line in the </a:t>
            </a:r>
            <a:r>
              <a:rPr lang="en-GB" i="1" dirty="0" smtClean="0"/>
              <a:t>P,T</a:t>
            </a:r>
            <a:r>
              <a:rPr lang="en-GB" dirty="0" smtClean="0"/>
              <a:t> diagram is given by the </a:t>
            </a:r>
          </a:p>
          <a:p>
            <a:r>
              <a:rPr lang="en-GB" i="1" dirty="0" err="1" smtClean="0"/>
              <a:t>Clausius-Clapeyron</a:t>
            </a:r>
            <a:r>
              <a:rPr lang="en-GB" i="1" dirty="0" smtClean="0"/>
              <a:t> equation:</a:t>
            </a:r>
            <a:endParaRPr lang="en-GB" i="1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514600" y="2133600"/>
          <a:ext cx="1562100" cy="835025"/>
        </p:xfrm>
        <a:graphic>
          <a:graphicData uri="http://schemas.openxmlformats.org/presentationml/2006/ole">
            <p:oleObj spid="_x0000_s34818" name="Equation" r:id="rId3" imgW="685800" imgH="36828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19600" y="2667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Volume change of 1 mole of substance during the phase transition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1676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Latent heat /Jmol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276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in Kelvin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1295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Pressure in </a:t>
            </a:r>
            <a:r>
              <a:rPr lang="en-GB" dirty="0" err="1" smtClean="0"/>
              <a:t>Pascals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810000" y="20574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962400" y="2895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48000" y="29718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895600" y="1676400"/>
            <a:ext cx="152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438400" y="2133600"/>
            <a:ext cx="1828800" cy="914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57200" y="4343400"/>
            <a:ext cx="7776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liquid to gas transition we can assume the volume change is sufficiently large</a:t>
            </a:r>
          </a:p>
          <a:p>
            <a:r>
              <a:rPr lang="en-GB" dirty="0" smtClean="0"/>
              <a:t>as to ignore the original fluid volume. If one assumes the resulting gas is ideal:</a:t>
            </a: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33400" y="5029200"/>
          <a:ext cx="1108075" cy="698500"/>
        </p:xfrm>
        <a:graphic>
          <a:graphicData uri="http://schemas.openxmlformats.org/presentationml/2006/ole">
            <p:oleObj spid="_x0000_s34819" name="Equation" r:id="rId4" imgW="583920" imgH="368280" progId="Equation.DSMT4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390900" y="5334000"/>
          <a:ext cx="1704975" cy="835025"/>
        </p:xfrm>
        <a:graphic>
          <a:graphicData uri="http://schemas.openxmlformats.org/presentationml/2006/ole">
            <p:oleObj spid="_x0000_s34820" name="Equation" r:id="rId5" imgW="749160" imgH="368280" progId="Equation.DSMT4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438400" y="5486400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352800" y="5334000"/>
            <a:ext cx="1752600" cy="914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81000"/>
            <a:ext cx="8479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use this relationship to determine the liquid-to-gas line in the </a:t>
            </a:r>
            <a:r>
              <a:rPr lang="en-GB" i="1" dirty="0" smtClean="0"/>
              <a:t>P,T</a:t>
            </a:r>
          </a:p>
          <a:p>
            <a:r>
              <a:rPr lang="en-GB" dirty="0" smtClean="0"/>
              <a:t>diagram if the latent heat of vaporization is assumed to be temperature independent.</a:t>
            </a:r>
          </a:p>
          <a:p>
            <a:r>
              <a:rPr lang="en-GB" dirty="0" smtClean="0"/>
              <a:t>(In reality this is not the case, but is less of an issue at low temperatures – see next slide).</a:t>
            </a:r>
            <a:endParaRPr lang="en-GB" dirty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357188" y="1538288"/>
          <a:ext cx="3265487" cy="4694237"/>
        </p:xfrm>
        <a:graphic>
          <a:graphicData uri="http://schemas.openxmlformats.org/presentationml/2006/ole">
            <p:oleObj spid="_x0000_s35842" name="Equation" r:id="rId3" imgW="1434960" imgH="20700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0" y="4570274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Since the temperature corresponds to the</a:t>
            </a:r>
          </a:p>
          <a:p>
            <a:r>
              <a:rPr lang="en-GB" dirty="0" smtClean="0"/>
              <a:t>liquid-to-gas transition line, we can therefore</a:t>
            </a:r>
          </a:p>
          <a:p>
            <a:r>
              <a:rPr lang="en-GB" dirty="0" smtClean="0"/>
              <a:t>derive an expression for the </a:t>
            </a:r>
            <a:r>
              <a:rPr lang="en-GB" b="1" dirty="0" smtClean="0"/>
              <a:t>boiling point </a:t>
            </a:r>
            <a:r>
              <a:rPr lang="en-GB" dirty="0" smtClean="0"/>
              <a:t>of</a:t>
            </a:r>
          </a:p>
          <a:p>
            <a:r>
              <a:rPr lang="en-GB" dirty="0" smtClean="0"/>
              <a:t>a liquid relative to ambient temperature </a:t>
            </a:r>
            <a:r>
              <a:rPr lang="en-GB" i="1" dirty="0" smtClean="0"/>
              <a:t>T</a:t>
            </a:r>
            <a:r>
              <a:rPr lang="en-GB" dirty="0" smtClean="0"/>
              <a:t> and pressure </a:t>
            </a:r>
            <a:r>
              <a:rPr lang="en-GB" i="1" dirty="0" smtClean="0"/>
              <a:t>P</a:t>
            </a:r>
            <a:r>
              <a:rPr lang="en-GB" dirty="0" smtClean="0"/>
              <a:t>, as long as one fixed boiling point </a:t>
            </a:r>
            <a:r>
              <a:rPr lang="en-GB" i="1" dirty="0" smtClean="0"/>
              <a:t>T</a:t>
            </a:r>
            <a:r>
              <a:rPr lang="en-GB" i="1" baseline="-25000" dirty="0" smtClean="0"/>
              <a:t>*</a:t>
            </a:r>
            <a:r>
              <a:rPr lang="en-GB" dirty="0" smtClean="0"/>
              <a:t> and corresponding pressure </a:t>
            </a:r>
            <a:r>
              <a:rPr lang="en-GB" i="1" dirty="0" smtClean="0"/>
              <a:t>P</a:t>
            </a:r>
            <a:r>
              <a:rPr lang="en-GB" i="1" baseline="-25000" dirty="0" smtClean="0"/>
              <a:t>*</a:t>
            </a:r>
            <a:r>
              <a:rPr lang="en-GB" dirty="0" smtClean="0"/>
              <a:t> is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5105400"/>
            <a:ext cx="3276600" cy="1143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42875" y="304800"/>
          <a:ext cx="3544888" cy="1162050"/>
        </p:xfrm>
        <a:graphic>
          <a:graphicData uri="http://schemas.openxmlformats.org/presentationml/2006/ole">
            <p:oleObj spid="_x0000_s36866" name="Equation" r:id="rId3" imgW="1511280" imgH="49500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6067" y="609600"/>
            <a:ext cx="45341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Boiling point of water at different atmospheric</a:t>
            </a:r>
          </a:p>
          <a:p>
            <a:r>
              <a:rPr lang="en-GB" dirty="0" smtClean="0"/>
              <a:t>pressures /mbar.</a:t>
            </a:r>
          </a:p>
          <a:p>
            <a:endParaRPr lang="en-GB" dirty="0" smtClean="0"/>
          </a:p>
        </p:txBody>
      </p:sp>
      <p:pic>
        <p:nvPicPr>
          <p:cNvPr id="5" name="Picture 4" descr="http://upload.wikimedia.org/wikipedia/commons/9/9c/Heat_of_Vaporization_%28Benzene%2BAcetone%2BMethanol%2BWater%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0"/>
            <a:ext cx="5086350" cy="4495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791200" y="1524000"/>
            <a:ext cx="28194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Latent heat of vaporization of water </a:t>
            </a:r>
            <a:r>
              <a:rPr lang="en-GB" dirty="0" smtClean="0"/>
              <a:t>is</a:t>
            </a:r>
            <a:endParaRPr lang="en-GB" dirty="0" smtClean="0"/>
          </a:p>
          <a:p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 = </a:t>
            </a:r>
            <a:r>
              <a:rPr lang="en-GB" dirty="0" smtClean="0"/>
              <a:t>40.7 </a:t>
            </a:r>
            <a:r>
              <a:rPr lang="en-GB" dirty="0" smtClean="0"/>
              <a:t>kJ mol</a:t>
            </a:r>
            <a:r>
              <a:rPr lang="en-GB" baseline="30000" dirty="0" smtClean="0"/>
              <a:t>-1</a:t>
            </a:r>
            <a:r>
              <a:rPr lang="en-GB" dirty="0" smtClean="0"/>
              <a:t> at 100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</a:p>
          <a:p>
            <a:r>
              <a:rPr lang="en-GB" dirty="0" smtClean="0"/>
              <a:t>and 1013.25 mbar ambient air pressure.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At ‘typical’ troposphere temperatures, a higher value </a:t>
            </a:r>
            <a:r>
              <a:rPr lang="en-GB" dirty="0" smtClean="0"/>
              <a:t>of 45.07 kJ mol</a:t>
            </a:r>
            <a:r>
              <a:rPr lang="en-GB" baseline="30000" dirty="0" smtClean="0"/>
              <a:t>-1</a:t>
            </a:r>
            <a:r>
              <a:rPr lang="en-GB" dirty="0" smtClean="0"/>
              <a:t> </a:t>
            </a:r>
            <a:r>
              <a:rPr lang="en-GB" dirty="0" smtClean="0"/>
              <a:t>is used in some calculations, </a:t>
            </a:r>
          </a:p>
          <a:p>
            <a:r>
              <a:rPr lang="en-GB" dirty="0" smtClean="0"/>
              <a:t>such as the lapse rate model quoted earlier.</a:t>
            </a:r>
            <a:endParaRPr lang="en-GB" dirty="0" smtClean="0"/>
          </a:p>
          <a:p>
            <a:r>
              <a:rPr lang="en-GB" sz="1400" dirty="0" smtClean="0">
                <a:hlinkClick r:id="rId5"/>
              </a:rPr>
              <a:t>http://</a:t>
            </a:r>
            <a:r>
              <a:rPr lang="en-GB" sz="1400" dirty="0" smtClean="0">
                <a:hlinkClick r:id="rId5"/>
              </a:rPr>
              <a:t>en.wikipedia.org/wiki/Lapse_rate</a:t>
            </a:r>
            <a:endParaRPr lang="en-GB" dirty="0" smtClean="0"/>
          </a:p>
          <a:p>
            <a:r>
              <a:rPr lang="en-GB" sz="1400" dirty="0" smtClean="0">
                <a:hlinkClick r:id="rId6"/>
              </a:rPr>
              <a:t>http://en.wikipedia.org/wiki/Enthalpy_of_vaporization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5562600" y="5943600"/>
            <a:ext cx="289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hlinkClick r:id="rId7"/>
              </a:rPr>
              <a:t>http://en.citizendium.org/wiki/Heat_of_vaporization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7643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summary</a:t>
            </a:r>
            <a:r>
              <a:rPr lang="en-GB" dirty="0" smtClean="0"/>
              <a:t>, we can model the variation of  pressure, temperature, lapse rate</a:t>
            </a:r>
          </a:p>
          <a:p>
            <a:r>
              <a:rPr lang="en-GB" dirty="0" smtClean="0"/>
              <a:t>boiling point and dew point with altitude using the following  iterative scheme:</a:t>
            </a:r>
            <a:endParaRPr lang="en-GB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98450" y="1150938"/>
          <a:ext cx="7092950" cy="4210050"/>
        </p:xfrm>
        <a:graphic>
          <a:graphicData uri="http://schemas.openxmlformats.org/presentationml/2006/ole">
            <p:oleObj spid="_x0000_s59394" name="Equation" r:id="rId3" imgW="3695400" imgH="2197080" progId="Equation.DSMT4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6172200" y="1981200"/>
          <a:ext cx="2603500" cy="1720574"/>
        </p:xfrm>
        <a:graphic>
          <a:graphicData uri="http://schemas.openxmlformats.org/presentationml/2006/ole">
            <p:oleObj spid="_x0000_s59395" name="Equation" r:id="rId4" imgW="1460160" imgH="965160" progId="Equation.DSMT4">
              <p:embed/>
            </p:oleObj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4572000" y="2286000"/>
          <a:ext cx="1143000" cy="731520"/>
        </p:xfrm>
        <a:graphic>
          <a:graphicData uri="http://schemas.openxmlformats.org/presentationml/2006/ole">
            <p:oleObj spid="_x0000_s59396" name="Equation" r:id="rId5" imgW="634680" imgH="406080" progId="Equation.DSMT4">
              <p:embed/>
            </p:oleObj>
          </a:graphicData>
        </a:graphic>
      </p:graphicFrame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3810000" y="4267200"/>
          <a:ext cx="2309973" cy="1995996"/>
        </p:xfrm>
        <a:graphic>
          <a:graphicData uri="http://schemas.openxmlformats.org/presentationml/2006/ole">
            <p:oleObj spid="_x0000_s59397" name="Equation" r:id="rId6" imgW="1307880" imgH="11300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5867400"/>
            <a:ext cx="24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Note this works out </a:t>
            </a:r>
            <a:r>
              <a:rPr lang="en-GB" sz="1400" i="1" dirty="0" smtClean="0"/>
              <a:t>T</a:t>
            </a:r>
            <a:r>
              <a:rPr lang="en-GB" sz="1400" dirty="0" smtClean="0"/>
              <a:t> in Kelvin</a:t>
            </a:r>
            <a:endParaRPr lang="en-GB" sz="1400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1447802" y="5410200"/>
            <a:ext cx="146576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77200" cy="687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57600" y="10668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Hence rule of thumb:  </a:t>
            </a:r>
            <a:r>
              <a:rPr lang="en-GB" sz="1400" i="1" dirty="0" smtClean="0"/>
              <a:t>dry air lapse rate</a:t>
            </a:r>
            <a:r>
              <a:rPr lang="en-GB" sz="1400" dirty="0" smtClean="0"/>
              <a:t> is about </a:t>
            </a:r>
            <a:r>
              <a:rPr lang="en-GB" sz="1400" b="1" dirty="0" smtClean="0"/>
              <a:t>10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r>
              <a:rPr lang="en-GB" sz="1400" dirty="0" smtClean="0"/>
              <a:t>, </a:t>
            </a:r>
            <a:r>
              <a:rPr lang="en-GB" sz="1400" i="1" dirty="0" smtClean="0"/>
              <a:t>wet air lapse rate </a:t>
            </a:r>
            <a:r>
              <a:rPr lang="en-GB" sz="1400" dirty="0" smtClean="0"/>
              <a:t>is about </a:t>
            </a:r>
            <a:r>
              <a:rPr lang="en-GB" sz="1400" b="1" dirty="0" smtClean="0"/>
              <a:t>6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endParaRPr lang="en-GB" sz="14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56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29000" y="2819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Boiling point of water </a:t>
            </a:r>
            <a:r>
              <a:rPr lang="en-GB" sz="1400" dirty="0" err="1" smtClean="0"/>
              <a:t>vs</a:t>
            </a:r>
            <a:r>
              <a:rPr lang="en-GB" sz="1400" dirty="0" smtClean="0"/>
              <a:t> altitude</a:t>
            </a:r>
            <a:endParaRPr lang="en-GB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49" name="Picture 1" descr="E:\AndyFrench\Documents\AF\LIVE PROJECTS\2013 Mathematical models\009 Standard atmosphere\ISA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410200" cy="6858385"/>
          </a:xfrm>
          <a:prstGeom prst="rect">
            <a:avLst/>
          </a:prstGeom>
          <a:noFill/>
        </p:spPr>
      </p:pic>
      <p:pic>
        <p:nvPicPr>
          <p:cNvPr id="4" name="Picture 2" descr="E:\AndyFrench\Documents\AF\LIVE PROJECTS\2013 Mathematical models\009 Standard atmosphere\ISA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762000"/>
            <a:ext cx="3886200" cy="3322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4495800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 in the </a:t>
            </a:r>
            <a:r>
              <a:rPr lang="en-GB" sz="1400" i="1" dirty="0" smtClean="0"/>
              <a:t>thermosphere </a:t>
            </a:r>
            <a:r>
              <a:rPr lang="en-GB" sz="1400" dirty="0" smtClean="0"/>
              <a:t>the temperature (i.e. mean kinetic energy of air molecules) can rise to </a:t>
            </a:r>
            <a:r>
              <a:rPr lang="en-GB" sz="1400" i="1" dirty="0" smtClean="0"/>
              <a:t>several thousand</a:t>
            </a:r>
          </a:p>
          <a:p>
            <a:r>
              <a:rPr lang="en-GB" sz="1400" i="1" dirty="0" smtClean="0"/>
              <a:t>degrees Celsius.</a:t>
            </a:r>
            <a:r>
              <a:rPr lang="en-GB" sz="1400" dirty="0" smtClean="0"/>
              <a:t> However, the air density is </a:t>
            </a:r>
            <a:r>
              <a:rPr lang="en-GB" sz="1400" i="1" dirty="0" smtClean="0"/>
              <a:t>extremely low</a:t>
            </a:r>
            <a:r>
              <a:rPr lang="en-GB" sz="1400" dirty="0" smtClean="0"/>
              <a:t>, which means it would still feel very cold indeed, as very little heat could be extracted from a given volume of air.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2550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Determining air pressure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Consider a 1m</a:t>
            </a:r>
            <a:r>
              <a:rPr lang="en-GB" baseline="30000" dirty="0" smtClean="0"/>
              <a:t>2</a:t>
            </a:r>
            <a:r>
              <a:rPr lang="en-GB" dirty="0" smtClean="0"/>
              <a:t> horizontal cross section parcel of air of density </a:t>
            </a:r>
            <a:r>
              <a:rPr lang="en-GB" i="1" dirty="0" smtClean="0">
                <a:latin typeface="Symbol" pitchFamily="18" charset="2"/>
              </a:rPr>
              <a:t>r</a:t>
            </a:r>
            <a:r>
              <a:rPr lang="en-GB" dirty="0" smtClean="0"/>
              <a:t> at an altitude </a:t>
            </a:r>
            <a:r>
              <a:rPr lang="en-GB" i="1" dirty="0" smtClean="0"/>
              <a:t>z</a:t>
            </a:r>
            <a:r>
              <a:rPr lang="en-GB" dirty="0" smtClean="0"/>
              <a:t>, with vertical width </a:t>
            </a:r>
            <a:r>
              <a:rPr lang="en-GB" i="1" dirty="0" smtClean="0"/>
              <a:t>dz</a:t>
            </a:r>
            <a:r>
              <a:rPr lang="en-GB" dirty="0" smtClean="0"/>
              <a:t>. The atmospheric pressure change </a:t>
            </a:r>
            <a:r>
              <a:rPr lang="en-GB" i="1" dirty="0" err="1" smtClean="0"/>
              <a:t>dP</a:t>
            </a:r>
            <a:r>
              <a:rPr lang="en-GB" dirty="0" smtClean="0"/>
              <a:t> between altitudes </a:t>
            </a:r>
            <a:r>
              <a:rPr lang="en-GB" i="1" dirty="0" smtClean="0"/>
              <a:t>z</a:t>
            </a:r>
            <a:r>
              <a:rPr lang="en-GB" dirty="0" smtClean="0"/>
              <a:t> and </a:t>
            </a:r>
            <a:r>
              <a:rPr lang="en-GB" i="1" dirty="0" err="1" smtClean="0"/>
              <a:t>z+dz</a:t>
            </a:r>
            <a:r>
              <a:rPr lang="en-GB" dirty="0" smtClean="0"/>
              <a:t> resulting from the removal of the air parcel from the total weight of air above is:</a:t>
            </a:r>
            <a:endParaRPr lang="en-GB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895600" y="1905000"/>
          <a:ext cx="2505670" cy="657225"/>
        </p:xfrm>
        <a:graphic>
          <a:graphicData uri="http://schemas.openxmlformats.org/presentationml/2006/ole">
            <p:oleObj spid="_x0000_s19458" name="Equation" r:id="rId3" imgW="723600" imgH="190440" progId="Equation.DSMT4">
              <p:embed/>
            </p:oleObj>
          </a:graphicData>
        </a:graphic>
      </p:graphicFrame>
      <p:sp>
        <p:nvSpPr>
          <p:cNvPr id="6" name="Flowchart: Direct Access Storage 5"/>
          <p:cNvSpPr/>
          <p:nvPr/>
        </p:nvSpPr>
        <p:spPr>
          <a:xfrm rot="16200000">
            <a:off x="3386138" y="2540000"/>
            <a:ext cx="914400" cy="3124200"/>
          </a:xfrm>
          <a:prstGeom prst="flowChartMagneticDrum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195638" y="2959100"/>
          <a:ext cx="1493838" cy="569912"/>
        </p:xfrm>
        <a:graphic>
          <a:graphicData uri="http://schemas.openxmlformats.org/presentationml/2006/ole">
            <p:oleObj spid="_x0000_s19459" name="Equation" r:id="rId4" imgW="431640" imgH="164880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3576638" y="4559300"/>
          <a:ext cx="482600" cy="525463"/>
        </p:xfrm>
        <a:graphic>
          <a:graphicData uri="http://schemas.openxmlformats.org/presentationml/2006/ole">
            <p:oleObj spid="_x0000_s19460" name="Equation" r:id="rId5" imgW="139680" imgH="152280" progId="Equation.DSMT4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371600" y="4800600"/>
          <a:ext cx="395287" cy="393700"/>
        </p:xfrm>
        <a:graphic>
          <a:graphicData uri="http://schemas.openxmlformats.org/presentationml/2006/ole">
            <p:oleObj spid="_x0000_s19461" name="Equation" r:id="rId6" imgW="114120" imgH="114120" progId="Equation.DSMT4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5634038" y="3797300"/>
          <a:ext cx="614362" cy="568325"/>
        </p:xfrm>
        <a:graphic>
          <a:graphicData uri="http://schemas.openxmlformats.org/presentationml/2006/ole">
            <p:oleObj spid="_x0000_s19462" name="Equation" r:id="rId7" imgW="177480" imgH="164880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176838" y="2959100"/>
          <a:ext cx="877888" cy="611188"/>
        </p:xfrm>
        <a:graphic>
          <a:graphicData uri="http://schemas.openxmlformats.org/presentationml/2006/ole">
            <p:oleObj spid="_x0000_s19463" name="Equation" r:id="rId8" imgW="253800" imgH="177480" progId="Equation.DSMT4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>
            <a:off x="3957638" y="3416300"/>
            <a:ext cx="1219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557838" y="3797300"/>
            <a:ext cx="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52600" y="4114800"/>
            <a:ext cx="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752600" y="5867400"/>
            <a:ext cx="39624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19400" y="5867400"/>
            <a:ext cx="158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 sea level</a:t>
            </a:r>
            <a:endParaRPr lang="en-GB" dirty="0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6172200" y="5029200"/>
          <a:ext cx="1881187" cy="443854"/>
        </p:xfrm>
        <a:graphic>
          <a:graphicData uri="http://schemas.openxmlformats.org/presentationml/2006/ole">
            <p:oleObj spid="_x0000_s19466" name="Equation" r:id="rId9" imgW="914400" imgH="215640" progId="Equation.DSMT4">
              <p:embed/>
            </p:oleObj>
          </a:graphicData>
        </a:graphic>
      </p:graphicFrame>
      <p:cxnSp>
        <p:nvCxnSpPr>
          <p:cNvPr id="27" name="Straight Arrow Connector 26"/>
          <p:cNvCxnSpPr/>
          <p:nvPr/>
        </p:nvCxnSpPr>
        <p:spPr>
          <a:xfrm flipH="1" flipV="1">
            <a:off x="4572000" y="4191000"/>
            <a:ext cx="1524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19800" y="4724400"/>
            <a:ext cx="259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Air weight per unit area is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2743200" y="1828800"/>
            <a:ext cx="2819400" cy="76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351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Determining air pressure in the ISA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assume that the air column is comprised of dry air with molar mass</a:t>
            </a:r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285750" y="1143000"/>
          <a:ext cx="3773488" cy="658813"/>
        </p:xfrm>
        <a:graphic>
          <a:graphicData uri="http://schemas.openxmlformats.org/presentationml/2006/ole">
            <p:oleObj spid="_x0000_s20489" name="Equation" r:id="rId3" imgW="1231560" imgH="215640" progId="Equation.DSMT4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228600" y="20574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assume that the air column is an ideal gas. If </a:t>
            </a:r>
            <a:r>
              <a:rPr lang="en-GB" i="1" dirty="0" smtClean="0"/>
              <a:t>n</a:t>
            </a:r>
            <a:r>
              <a:rPr lang="en-GB" dirty="0" smtClean="0"/>
              <a:t> moles of gas occupies</a:t>
            </a:r>
          </a:p>
          <a:p>
            <a:r>
              <a:rPr lang="en-GB" dirty="0" smtClean="0"/>
              <a:t>volume </a:t>
            </a:r>
            <a:r>
              <a:rPr lang="en-GB" i="1" dirty="0" smtClean="0"/>
              <a:t>V </a:t>
            </a:r>
            <a:r>
              <a:rPr lang="en-GB" dirty="0" smtClean="0"/>
              <a:t>at pressure </a:t>
            </a:r>
            <a:r>
              <a:rPr lang="en-GB" i="1" dirty="0" smtClean="0"/>
              <a:t>P </a:t>
            </a:r>
            <a:r>
              <a:rPr lang="en-GB" dirty="0" smtClean="0"/>
              <a:t>(</a:t>
            </a:r>
            <a:r>
              <a:rPr lang="en-GB" dirty="0" err="1" smtClean="0"/>
              <a:t>Pascals</a:t>
            </a:r>
            <a:r>
              <a:rPr lang="en-GB" dirty="0" smtClean="0"/>
              <a:t>) and</a:t>
            </a:r>
            <a:r>
              <a:rPr lang="en-GB" i="1" dirty="0" smtClean="0"/>
              <a:t> </a:t>
            </a:r>
            <a:r>
              <a:rPr lang="en-GB" dirty="0" smtClean="0"/>
              <a:t>(absolute) temperature </a:t>
            </a:r>
            <a:r>
              <a:rPr lang="en-GB" i="1" dirty="0" smtClean="0"/>
              <a:t>T </a:t>
            </a:r>
            <a:r>
              <a:rPr lang="en-GB" dirty="0" smtClean="0"/>
              <a:t>(Kelvin):</a:t>
            </a:r>
          </a:p>
        </p:txBody>
      </p:sp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304800" y="2784475"/>
          <a:ext cx="2197100" cy="568325"/>
        </p:xfrm>
        <a:graphic>
          <a:graphicData uri="http://schemas.openxmlformats.org/presentationml/2006/ole">
            <p:oleObj spid="_x0000_s20490" name="Equation" r:id="rId4" imgW="634680" imgH="164880" progId="Equation.DSMT4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304800" y="3684587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density of the air is the mass of </a:t>
            </a:r>
            <a:r>
              <a:rPr lang="en-GB" i="1" dirty="0" smtClean="0"/>
              <a:t>n</a:t>
            </a:r>
            <a:r>
              <a:rPr lang="en-GB" dirty="0" smtClean="0"/>
              <a:t> moles divided by the volume</a:t>
            </a:r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381000" y="4065587"/>
          <a:ext cx="1757363" cy="1268413"/>
        </p:xfrm>
        <a:graphic>
          <a:graphicData uri="http://schemas.openxmlformats.org/presentationml/2006/ole">
            <p:oleObj spid="_x0000_s20491" name="Equation" r:id="rId5" imgW="507960" imgH="368280" progId="Equation.DSMT4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304800" y="5410200"/>
            <a:ext cx="91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Hence:</a:t>
            </a:r>
          </a:p>
        </p:txBody>
      </p: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2743200" y="5181600"/>
          <a:ext cx="1757363" cy="1268413"/>
        </p:xfrm>
        <a:graphic>
          <a:graphicData uri="http://schemas.openxmlformats.org/presentationml/2006/ole">
            <p:oleObj spid="_x0000_s20492" name="Equation" r:id="rId6" imgW="507960" imgH="368280" progId="Equation.DSMT4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2667000" y="5181600"/>
            <a:ext cx="1981200" cy="1371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743200" y="2971800"/>
            <a:ext cx="151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Ideal gas equation</a:t>
            </a:r>
            <a:endParaRPr lang="en-GB" sz="1400" dirty="0"/>
          </a:p>
        </p:txBody>
      </p:sp>
      <p:graphicFrame>
        <p:nvGraphicFramePr>
          <p:cNvPr id="20493" name="Object 13"/>
          <p:cNvGraphicFramePr>
            <a:graphicFrameLocks noChangeAspect="1"/>
          </p:cNvGraphicFramePr>
          <p:nvPr/>
        </p:nvGraphicFramePr>
        <p:xfrm>
          <a:off x="4495800" y="2743200"/>
          <a:ext cx="1273175" cy="749258"/>
        </p:xfrm>
        <a:graphic>
          <a:graphicData uri="http://schemas.openxmlformats.org/presentationml/2006/ole">
            <p:oleObj spid="_x0000_s20493" name="Equation" r:id="rId7" imgW="622080" imgH="368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4724400" y="685800"/>
          <a:ext cx="1757363" cy="1268413"/>
        </p:xfrm>
        <a:graphic>
          <a:graphicData uri="http://schemas.openxmlformats.org/presentationml/2006/ole">
            <p:oleObj spid="_x0000_s21509" name="Equation" r:id="rId3" imgW="507960" imgH="368280" progId="Equation.DSMT4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4648200" y="685800"/>
            <a:ext cx="1981200" cy="1371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762000" y="914400"/>
          <a:ext cx="2505670" cy="657225"/>
        </p:xfrm>
        <a:graphic>
          <a:graphicData uri="http://schemas.openxmlformats.org/presentationml/2006/ole">
            <p:oleObj spid="_x0000_s21511" name="Equation" r:id="rId4" imgW="723600" imgH="190440" progId="Equation.DSMT4">
              <p:embed/>
            </p:oleObj>
          </a:graphicData>
        </a:graphic>
      </p:graphicFrame>
      <p:sp>
        <p:nvSpPr>
          <p:cNvPr id="15" name="Rectangle 14"/>
          <p:cNvSpPr/>
          <p:nvPr/>
        </p:nvSpPr>
        <p:spPr>
          <a:xfrm>
            <a:off x="609600" y="838200"/>
            <a:ext cx="2819400" cy="76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038600" y="20574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05001" y="1600200"/>
            <a:ext cx="380999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228600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Ideal gas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38100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Change in weight of air column</a:t>
            </a:r>
            <a:endParaRPr lang="en-GB" dirty="0"/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1628681" y="2590800"/>
          <a:ext cx="4481513" cy="4122737"/>
        </p:xfrm>
        <a:graphic>
          <a:graphicData uri="http://schemas.openxmlformats.org/presentationml/2006/ole">
            <p:oleObj spid="_x0000_s21512" name="Equation" r:id="rId5" imgW="1295280" imgH="1193760" progId="Equation.DSMT4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>
          <a:xfrm>
            <a:off x="1552481" y="5181600"/>
            <a:ext cx="4572000" cy="152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304800"/>
            <a:ext cx="6618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account for changes in gravitational field strength </a:t>
            </a:r>
            <a:r>
              <a:rPr lang="en-GB" i="1" dirty="0" smtClean="0"/>
              <a:t>g</a:t>
            </a:r>
            <a:r>
              <a:rPr lang="en-GB" dirty="0" smtClean="0"/>
              <a:t> with altitude, </a:t>
            </a:r>
          </a:p>
          <a:p>
            <a:r>
              <a:rPr lang="en-GB" dirty="0" smtClean="0"/>
              <a:t>let us define a </a:t>
            </a:r>
            <a:r>
              <a:rPr lang="en-GB" i="1" dirty="0" err="1" smtClean="0"/>
              <a:t>geopotential</a:t>
            </a:r>
            <a:r>
              <a:rPr lang="en-GB" i="1" dirty="0" smtClean="0"/>
              <a:t> altitude h</a:t>
            </a:r>
            <a:r>
              <a:rPr lang="en-GB" dirty="0" smtClean="0"/>
              <a:t>.</a:t>
            </a:r>
            <a:endParaRPr lang="en-GB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04800" y="1066800"/>
          <a:ext cx="6057899" cy="4800600"/>
        </p:xfrm>
        <a:graphic>
          <a:graphicData uri="http://schemas.openxmlformats.org/presentationml/2006/ole">
            <p:oleObj spid="_x0000_s22531" name="Equation" r:id="rId3" imgW="1981080" imgH="1523880" progId="Equation.DSMT4">
              <p:embed/>
            </p:oleObj>
          </a:graphicData>
        </a:graphic>
      </p:graphicFrame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3276600"/>
            <a:ext cx="4795837" cy="349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800600" y="1371600"/>
          <a:ext cx="3720703" cy="640121"/>
        </p:xfrm>
        <a:graphic>
          <a:graphicData uri="http://schemas.openxmlformats.org/presentationml/2006/ole">
            <p:oleObj spid="_x0000_s22533" name="Equation" r:id="rId5" imgW="1180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04800" y="1143000"/>
          <a:ext cx="4613275" cy="1579563"/>
        </p:xfrm>
        <a:graphic>
          <a:graphicData uri="http://schemas.openxmlformats.org/presentationml/2006/ole">
            <p:oleObj spid="_x0000_s23554" name="Equation" r:id="rId3" imgW="1333440" imgH="45720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 </a:t>
            </a:r>
            <a:r>
              <a:rPr lang="en-GB" i="1" dirty="0" smtClean="0"/>
              <a:t>g</a:t>
            </a:r>
            <a:r>
              <a:rPr lang="en-GB" dirty="0" smtClean="0"/>
              <a:t> is now a function of latitude only, and our pressure integral is now in terms of</a:t>
            </a:r>
          </a:p>
          <a:p>
            <a:r>
              <a:rPr lang="en-GB" dirty="0" err="1" smtClean="0"/>
              <a:t>geopotential</a:t>
            </a:r>
            <a:r>
              <a:rPr lang="en-GB" dirty="0" smtClean="0"/>
              <a:t> height </a:t>
            </a:r>
            <a:r>
              <a:rPr lang="en-GB" i="1" dirty="0" smtClean="0"/>
              <a:t>h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907268"/>
            <a:ext cx="845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let us define the temperature </a:t>
            </a:r>
            <a:r>
              <a:rPr lang="en-GB" i="1" dirty="0" smtClean="0"/>
              <a:t>T</a:t>
            </a:r>
            <a:r>
              <a:rPr lang="en-GB" dirty="0" smtClean="0"/>
              <a:t> (in Kelvin) to be a linear function of </a:t>
            </a:r>
            <a:r>
              <a:rPr lang="en-GB" i="1" dirty="0" err="1" smtClean="0"/>
              <a:t>geopotential</a:t>
            </a:r>
            <a:r>
              <a:rPr lang="en-GB" dirty="0" smtClean="0"/>
              <a:t> altitude. The (negative) gradient is defined to be the </a:t>
            </a:r>
            <a:r>
              <a:rPr lang="en-GB" b="1" dirty="0" smtClean="0"/>
              <a:t>lapse rate </a:t>
            </a:r>
            <a:r>
              <a:rPr lang="en-GB" i="1" dirty="0" smtClean="0"/>
              <a:t>L</a:t>
            </a:r>
            <a:r>
              <a:rPr lang="en-GB" dirty="0" smtClean="0"/>
              <a:t>. </a:t>
            </a:r>
          </a:p>
          <a:p>
            <a:r>
              <a:rPr lang="en-GB" sz="1400" dirty="0" smtClean="0"/>
              <a:t>Note this means a negative lapse rate implies a rise in temperature with height.</a:t>
            </a:r>
            <a:endParaRPr lang="en-GB" sz="1400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81000" y="4191000"/>
          <a:ext cx="3514725" cy="701675"/>
        </p:xfrm>
        <a:graphic>
          <a:graphicData uri="http://schemas.openxmlformats.org/presentationml/2006/ole">
            <p:oleObj spid="_x0000_s23555" name="Equation" r:id="rId4" imgW="1015920" imgH="203040" progId="Equation.DSMT4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334000" y="4114800"/>
            <a:ext cx="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34000" y="62484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43600" y="4648200"/>
            <a:ext cx="1295400" cy="990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562600" y="4191000"/>
          <a:ext cx="875594" cy="463550"/>
        </p:xfrm>
        <a:graphic>
          <a:graphicData uri="http://schemas.openxmlformats.org/presentationml/2006/ole">
            <p:oleObj spid="_x0000_s23556" name="Equation" r:id="rId5" imgW="431640" imgH="22860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7253287" y="5410200"/>
          <a:ext cx="747713" cy="463550"/>
        </p:xfrm>
        <a:graphic>
          <a:graphicData uri="http://schemas.openxmlformats.org/presentationml/2006/ole">
            <p:oleObj spid="_x0000_s23557" name="Equation" r:id="rId6" imgW="368280" imgH="228600" progId="Equation.DSMT4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867400" y="6248400"/>
          <a:ext cx="304800" cy="406400"/>
        </p:xfrm>
        <a:graphic>
          <a:graphicData uri="http://schemas.openxmlformats.org/presentationml/2006/ole">
            <p:oleObj spid="_x0000_s23558" name="Equation" r:id="rId7" imgW="152280" imgH="203040" progId="Equation.DSMT4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7162800" y="6299200"/>
          <a:ext cx="228600" cy="330200"/>
        </p:xfrm>
        <a:graphic>
          <a:graphicData uri="http://schemas.openxmlformats.org/presentationml/2006/ole">
            <p:oleObj spid="_x0000_s23559" name="Equation" r:id="rId8" imgW="114120" imgH="164880" progId="Equation.DSMT4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4991100" y="4305300"/>
          <a:ext cx="304800" cy="406400"/>
        </p:xfrm>
        <a:graphic>
          <a:graphicData uri="http://schemas.openxmlformats.org/presentationml/2006/ole">
            <p:oleObj spid="_x0000_s23560" name="Equation" r:id="rId9" imgW="152280" imgH="203040" progId="Equation.DSMT4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029200" y="5486400"/>
          <a:ext cx="279400" cy="304800"/>
        </p:xfrm>
        <a:graphic>
          <a:graphicData uri="http://schemas.openxmlformats.org/presentationml/2006/ole">
            <p:oleObj spid="_x0000_s23561" name="Equation" r:id="rId10" imgW="139680" imgH="152280" progId="Equation.DSMT4">
              <p:embed/>
            </p:oleObj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>
            <a:off x="5334000" y="4648200"/>
            <a:ext cx="6096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334000" y="5638800"/>
            <a:ext cx="19050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943600" y="4648200"/>
            <a:ext cx="0" cy="16002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239000" y="5638800"/>
            <a:ext cx="0" cy="6096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04800" y="4114800"/>
            <a:ext cx="3581400" cy="838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28600" y="1143000"/>
            <a:ext cx="4724400" cy="16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20700" y="990600"/>
          <a:ext cx="4127500" cy="4167187"/>
        </p:xfrm>
        <a:graphic>
          <a:graphicData uri="http://schemas.openxmlformats.org/presentationml/2006/ole">
            <p:oleObj spid="_x0000_s24578" name="Equation" r:id="rId3" imgW="1193760" imgH="120636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4500" y="457200"/>
            <a:ext cx="335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Case 1:  Isothermal layer i.e</a:t>
            </a:r>
            <a:r>
              <a:rPr lang="en-GB" b="1" i="1" dirty="0" smtClean="0"/>
              <a:t>. L</a:t>
            </a:r>
            <a:r>
              <a:rPr lang="en-GB" b="1" dirty="0" smtClean="0"/>
              <a:t> = 0</a:t>
            </a:r>
            <a:endParaRPr lang="en-GB" b="1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676400"/>
            <a:ext cx="23383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V="1">
            <a:off x="5867400" y="1295400"/>
            <a:ext cx="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67400" y="4343400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6324600" y="3200400"/>
          <a:ext cx="1995488" cy="774700"/>
        </p:xfrm>
        <a:graphic>
          <a:graphicData uri="http://schemas.openxmlformats.org/presentationml/2006/ole">
            <p:oleObj spid="_x0000_s24581" name="Equation" r:id="rId5" imgW="850680" imgH="330120" progId="Equation.DSMT4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8305800" y="4114800"/>
          <a:ext cx="395287" cy="569912"/>
        </p:xfrm>
        <a:graphic>
          <a:graphicData uri="http://schemas.openxmlformats.org/presentationml/2006/ole">
            <p:oleObj spid="_x0000_s24582" name="Equation" r:id="rId6" imgW="114120" imgH="164880" progId="Equation.DSMT4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5721350" y="4327525"/>
          <a:ext cx="527050" cy="701675"/>
        </p:xfrm>
        <a:graphic>
          <a:graphicData uri="http://schemas.openxmlformats.org/presentationml/2006/ole">
            <p:oleObj spid="_x0000_s24583" name="Equation" r:id="rId7" imgW="152280" imgH="203040" progId="Equation.DSMT4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6324600" y="2133600"/>
          <a:ext cx="1536700" cy="788987"/>
        </p:xfrm>
        <a:graphic>
          <a:graphicData uri="http://schemas.openxmlformats.org/presentationml/2006/ole">
            <p:oleObj spid="_x0000_s24584" name="Equation" r:id="rId8" imgW="444240" imgH="228600" progId="Equation.DSMT4">
              <p:embed/>
            </p:oleObj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flipH="1">
            <a:off x="5867400" y="27432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44500" y="4038600"/>
            <a:ext cx="2971800" cy="1143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1701</Words>
  <Application>Microsoft Office PowerPoint</Application>
  <PresentationFormat>On-screen Show (4:3)</PresentationFormat>
  <Paragraphs>197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Equation</vt:lpstr>
      <vt:lpstr>MathType 6.0 Equation</vt:lpstr>
      <vt:lpstr>The Standard Atmosphere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Standard Atmosphere</dc:title>
  <dc:creator>Andy French</dc:creator>
  <cp:lastModifiedBy>Andrew French</cp:lastModifiedBy>
  <cp:revision>103</cp:revision>
  <dcterms:created xsi:type="dcterms:W3CDTF">2006-08-16T00:00:00Z</dcterms:created>
  <dcterms:modified xsi:type="dcterms:W3CDTF">2014-11-11T21:23:34Z</dcterms:modified>
</cp:coreProperties>
</file>